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340" r:id="rId2"/>
    <p:sldId id="345" r:id="rId3"/>
    <p:sldId id="302" r:id="rId4"/>
    <p:sldId id="349" r:id="rId5"/>
    <p:sldId id="266" r:id="rId6"/>
    <p:sldId id="279" r:id="rId7"/>
    <p:sldId id="342" r:id="rId8"/>
    <p:sldId id="343" r:id="rId9"/>
    <p:sldId id="344" r:id="rId10"/>
    <p:sldId id="309" r:id="rId11"/>
    <p:sldId id="310" r:id="rId12"/>
    <p:sldId id="311" r:id="rId13"/>
    <p:sldId id="350" r:id="rId14"/>
    <p:sldId id="282" r:id="rId15"/>
    <p:sldId id="354" r:id="rId16"/>
    <p:sldId id="283" r:id="rId17"/>
    <p:sldId id="285" r:id="rId18"/>
    <p:sldId id="313" r:id="rId19"/>
    <p:sldId id="286" r:id="rId20"/>
    <p:sldId id="290" r:id="rId21"/>
    <p:sldId id="291" r:id="rId22"/>
    <p:sldId id="328" r:id="rId23"/>
    <p:sldId id="292" r:id="rId24"/>
    <p:sldId id="314" r:id="rId25"/>
    <p:sldId id="337" r:id="rId26"/>
    <p:sldId id="294" r:id="rId27"/>
    <p:sldId id="320" r:id="rId28"/>
    <p:sldId id="321" r:id="rId29"/>
    <p:sldId id="322" r:id="rId30"/>
    <p:sldId id="327" r:id="rId31"/>
    <p:sldId id="323" r:id="rId32"/>
    <p:sldId id="324" r:id="rId33"/>
    <p:sldId id="338" r:id="rId34"/>
    <p:sldId id="295" r:id="rId35"/>
    <p:sldId id="330" r:id="rId36"/>
    <p:sldId id="331" r:id="rId37"/>
    <p:sldId id="332" r:id="rId38"/>
    <p:sldId id="341" r:id="rId39"/>
    <p:sldId id="296" r:id="rId40"/>
    <p:sldId id="298" r:id="rId41"/>
    <p:sldId id="339" r:id="rId42"/>
    <p:sldId id="301" r:id="rId43"/>
    <p:sldId id="333" r:id="rId44"/>
    <p:sldId id="351" r:id="rId45"/>
    <p:sldId id="299" r:id="rId46"/>
    <p:sldId id="352" r:id="rId47"/>
    <p:sldId id="300" r:id="rId48"/>
    <p:sldId id="353" r:id="rId49"/>
    <p:sldId id="334" r:id="rId50"/>
    <p:sldId id="335" r:id="rId51"/>
    <p:sldId id="336" r:id="rId52"/>
    <p:sldId id="308" r:id="rId53"/>
    <p:sldId id="304" r:id="rId54"/>
    <p:sldId id="346" r:id="rId55"/>
    <p:sldId id="348" r:id="rId56"/>
    <p:sldId id="34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llivan, Jeneane E" initials="SJE" lastIdx="9" clrIdx="0">
    <p:extLst>
      <p:ext uri="{19B8F6BF-5375-455C-9EA6-DF929625EA0E}">
        <p15:presenceInfo xmlns:p15="http://schemas.microsoft.com/office/powerpoint/2012/main" userId="S-1-5-21-1275210071-220523388-725345543-32280" providerId="AD"/>
      </p:ext>
    </p:extLst>
  </p:cmAuthor>
  <p:cmAuthor id="2" name="Wendy Landier" initials="WL" lastIdx="27" clrIdx="1">
    <p:extLst>
      <p:ext uri="{19B8F6BF-5375-455C-9EA6-DF929625EA0E}">
        <p15:presenceInfo xmlns:p15="http://schemas.microsoft.com/office/powerpoint/2012/main" userId="Wendy Land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6579"/>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40" autoAdjust="0"/>
    <p:restoredTop sz="95140" autoAdjust="0"/>
  </p:normalViewPr>
  <p:slideViewPr>
    <p:cSldViewPr snapToGrid="0" showGuides="1">
      <p:cViewPr varScale="1">
        <p:scale>
          <a:sx n="90" d="100"/>
          <a:sy n="90" d="100"/>
        </p:scale>
        <p:origin x="1950" y="78"/>
      </p:cViewPr>
      <p:guideLst>
        <p:guide orient="horz" pos="2160"/>
        <p:guide pos="2880"/>
      </p:guideLst>
    </p:cSldViewPr>
  </p:slideViewPr>
  <p:outlineViewPr>
    <p:cViewPr>
      <p:scale>
        <a:sx n="33" d="100"/>
        <a:sy n="33" d="100"/>
      </p:scale>
      <p:origin x="0" y="-3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72" d="100"/>
          <a:sy n="72" d="100"/>
        </p:scale>
        <p:origin x="3438"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19B96F-8834-42BD-8173-008AF4E9D8C7}" type="datetimeFigureOut">
              <a:rPr lang="en-US" smtClean="0"/>
              <a:pPr/>
              <a:t>9/18/2019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E9208-8A84-4205-96E0-9B8811C00D9D}" type="slidenum">
              <a:rPr lang="en-US" smtClean="0"/>
              <a:pPr/>
              <a:t>‹#›</a:t>
            </a:fld>
            <a:endParaRPr lang="en-US"/>
          </a:p>
        </p:txBody>
      </p:sp>
    </p:spTree>
    <p:extLst>
      <p:ext uri="{BB962C8B-B14F-4D97-AF65-F5344CB8AC3E}">
        <p14:creationId xmlns:p14="http://schemas.microsoft.com/office/powerpoint/2010/main" val="1243507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b="1" dirty="0"/>
              <a:t>Caring for Your Child at Home</a:t>
            </a:r>
          </a:p>
          <a:p>
            <a:pPr>
              <a:lnSpc>
                <a:spcPct val="120000"/>
              </a:lnSpc>
            </a:pPr>
            <a:endParaRPr lang="en-US" dirty="0" smtClean="0"/>
          </a:p>
          <a:p>
            <a:pPr marL="171450" indent="-171450">
              <a:lnSpc>
                <a:spcPct val="120000"/>
              </a:lnSpc>
              <a:buFont typeface="Arial" panose="020B0604020202020204" pitchFamily="34" charset="0"/>
              <a:buChar char="•"/>
            </a:pPr>
            <a:r>
              <a:rPr lang="en-US" dirty="0" smtClean="0"/>
              <a:t>We </a:t>
            </a:r>
            <a:r>
              <a:rPr lang="en-US" dirty="0"/>
              <a:t>understand that this is an overwhelming and stressful time for you and your family. </a:t>
            </a:r>
          </a:p>
          <a:p>
            <a:pPr marL="171450" indent="-171450">
              <a:lnSpc>
                <a:spcPct val="120000"/>
              </a:lnSpc>
              <a:buFont typeface="Arial" panose="020B0604020202020204" pitchFamily="34" charset="0"/>
              <a:buChar char="•"/>
            </a:pPr>
            <a:r>
              <a:rPr lang="en-US" dirty="0"/>
              <a:t>Our goal is to help you focus on the </a:t>
            </a:r>
            <a:r>
              <a:rPr lang="en-US" b="1" dirty="0"/>
              <a:t>most important information </a:t>
            </a:r>
            <a:r>
              <a:rPr lang="en-US" dirty="0"/>
              <a:t>that you need right now. </a:t>
            </a:r>
          </a:p>
          <a:p>
            <a:pPr marL="171450" indent="-171450">
              <a:lnSpc>
                <a:spcPct val="120000"/>
              </a:lnSpc>
              <a:buFont typeface="Arial" panose="020B0604020202020204" pitchFamily="34" charset="0"/>
              <a:buChar char="•"/>
            </a:pPr>
            <a:r>
              <a:rPr lang="en-US" dirty="0"/>
              <a:t>We will continue to review important information with you throughout your child’s treatment. </a:t>
            </a:r>
          </a:p>
          <a:p>
            <a:pPr marL="171450" indent="-171450">
              <a:lnSpc>
                <a:spcPct val="120000"/>
              </a:lnSpc>
              <a:buFont typeface="Arial" panose="020B0604020202020204" pitchFamily="34" charset="0"/>
              <a:buChar char="•"/>
            </a:pPr>
            <a:r>
              <a:rPr lang="en-US" dirty="0"/>
              <a:t>Always feel free to stop me to ask questions, and also to ask questions of any member of your health care team</a:t>
            </a:r>
          </a:p>
        </p:txBody>
      </p:sp>
      <p:sp>
        <p:nvSpPr>
          <p:cNvPr id="4" name="Slide Number Placeholder 3"/>
          <p:cNvSpPr>
            <a:spLocks noGrp="1"/>
          </p:cNvSpPr>
          <p:nvPr>
            <p:ph type="sldNum" sz="quarter" idx="10"/>
          </p:nvPr>
        </p:nvSpPr>
        <p:spPr/>
        <p:txBody>
          <a:bodyPr/>
          <a:lstStyle/>
          <a:p>
            <a:fld id="{CB3E9208-8A84-4205-96E0-9B8811C00D9D}" type="slidenum">
              <a:rPr lang="en-US" smtClean="0"/>
              <a:pPr/>
              <a:t>1</a:t>
            </a:fld>
            <a:endParaRPr lang="en-US"/>
          </a:p>
        </p:txBody>
      </p:sp>
    </p:spTree>
    <p:extLst>
      <p:ext uri="{BB962C8B-B14F-4D97-AF65-F5344CB8AC3E}">
        <p14:creationId xmlns:p14="http://schemas.microsoft.com/office/powerpoint/2010/main" val="2018821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Talking with Your Child About Cancer</a:t>
            </a:r>
          </a:p>
          <a:p>
            <a:pPr marL="171450" indent="-171450">
              <a:buFont typeface="Arial" panose="020B0604020202020204" pitchFamily="34" charset="0"/>
              <a:buChar char="•"/>
            </a:pPr>
            <a:r>
              <a:rPr lang="en-US" dirty="0"/>
              <a:t>Children</a:t>
            </a:r>
            <a:r>
              <a:rPr lang="en-US" baseline="0" dirty="0"/>
              <a:t> of different ages understand and react differently to cancer and its treatment</a:t>
            </a:r>
          </a:p>
          <a:p>
            <a:pPr marL="171450" indent="-171450">
              <a:buFont typeface="Arial" panose="020B0604020202020204" pitchFamily="34" charset="0"/>
              <a:buChar char="•"/>
            </a:pPr>
            <a:r>
              <a:rPr lang="en-US" baseline="0" dirty="0"/>
              <a:t>Many things may affect how your child copes with cancer, including his/her age, personality, coping style, support system, and treatment plan</a:t>
            </a:r>
          </a:p>
          <a:p>
            <a:pPr marL="171450" indent="-171450">
              <a:buFont typeface="Arial" panose="020B0604020202020204" pitchFamily="34" charset="0"/>
              <a:buChar char="•"/>
            </a:pPr>
            <a:r>
              <a:rPr lang="en-US" baseline="0" dirty="0"/>
              <a:t>Often parents have a hard time telling their child about cancer</a:t>
            </a:r>
          </a:p>
          <a:p>
            <a:pPr marL="171450" indent="-171450">
              <a:buFont typeface="Arial" panose="020B0604020202020204" pitchFamily="34" charset="0"/>
              <a:buChar char="•"/>
            </a:pPr>
            <a:r>
              <a:rPr lang="en-US" baseline="0" dirty="0"/>
              <a:t>From years of experience, we know that not telling your child about his/her diagnosis and treatment plan can be harmful</a:t>
            </a:r>
          </a:p>
          <a:p>
            <a:pPr marL="171450" indent="-171450">
              <a:buFont typeface="Arial" panose="020B0604020202020204" pitchFamily="34" charset="0"/>
              <a:buChar char="•"/>
            </a:pPr>
            <a:r>
              <a:rPr lang="en-US" baseline="0" dirty="0"/>
              <a:t>Children can quickly sense when something is wrong. They need to know they can trust their parents to always tell them the truth.</a:t>
            </a:r>
          </a:p>
          <a:p>
            <a:pPr marL="171450" indent="-171450">
              <a:buFont typeface="Arial" panose="020B0604020202020204" pitchFamily="34" charset="0"/>
              <a:buChar char="•"/>
            </a:pPr>
            <a:r>
              <a:rPr lang="en-US" baseline="0" dirty="0"/>
              <a:t>There are members of your health care team who are available to help you and your child cope</a:t>
            </a:r>
          </a:p>
          <a:p>
            <a:pPr marL="171450" indent="-171450">
              <a:buFont typeface="Arial" panose="020B0604020202020204" pitchFamily="34" charset="0"/>
              <a:buChar char="•"/>
            </a:pPr>
            <a:r>
              <a:rPr lang="en-US" baseline="0" dirty="0"/>
              <a:t>Talk with your health care team about your needs so that you can get the right support</a:t>
            </a:r>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10</a:t>
            </a:fld>
            <a:endParaRPr lang="en-US"/>
          </a:p>
        </p:txBody>
      </p:sp>
    </p:spTree>
    <p:extLst>
      <p:ext uri="{BB962C8B-B14F-4D97-AF65-F5344CB8AC3E}">
        <p14:creationId xmlns:p14="http://schemas.microsoft.com/office/powerpoint/2010/main" val="1254514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Clinical Trials</a:t>
            </a:r>
          </a:p>
          <a:p>
            <a:pPr marL="171450" indent="-171450">
              <a:buFont typeface="Arial" panose="020B0604020202020204" pitchFamily="34" charset="0"/>
              <a:buChar char="•"/>
            </a:pPr>
            <a:r>
              <a:rPr lang="en-US" dirty="0"/>
              <a:t>Most children with cancer are treated on clinical trials</a:t>
            </a:r>
          </a:p>
          <a:p>
            <a:pPr marL="171450" indent="-171450">
              <a:buFont typeface="Arial" panose="020B0604020202020204" pitchFamily="34" charset="0"/>
              <a:buChar char="•"/>
            </a:pPr>
            <a:r>
              <a:rPr lang="en-US" dirty="0"/>
              <a:t>Clinical trials are research studies done to help</a:t>
            </a:r>
            <a:r>
              <a:rPr lang="en-US" baseline="0" dirty="0"/>
              <a:t> the health care team understand about diseases such as cancer and how best to treat them</a:t>
            </a:r>
          </a:p>
          <a:p>
            <a:pPr marL="171450" indent="-171450">
              <a:buFont typeface="Arial" panose="020B0604020202020204" pitchFamily="34" charset="0"/>
              <a:buChar char="•"/>
            </a:pPr>
            <a:r>
              <a:rPr lang="en-US" baseline="0" dirty="0"/>
              <a:t>Progress in treatment for childhood cancer has been made possible through clinical trials</a:t>
            </a:r>
          </a:p>
          <a:p>
            <a:pPr marL="171450" indent="-171450">
              <a:buFont typeface="Arial" panose="020B0604020202020204" pitchFamily="34" charset="0"/>
              <a:buChar char="•"/>
            </a:pPr>
            <a:r>
              <a:rPr lang="en-US" baseline="0" dirty="0"/>
              <a:t>The Children’s Oncology Group is the largest pediatric clinical trials group in the world; COG has treated more children with cancer than any other organization</a:t>
            </a:r>
          </a:p>
          <a:p>
            <a:pPr marL="171450" indent="-171450">
              <a:buFont typeface="Arial" panose="020B0604020202020204" pitchFamily="34" charset="0"/>
              <a:buChar char="•"/>
            </a:pPr>
            <a:r>
              <a:rPr lang="en-US" baseline="0" dirty="0"/>
              <a:t>Doctors, nurses, and other experts around the world are working to continually improve treatments for childhood cancer</a:t>
            </a:r>
          </a:p>
          <a:p>
            <a:pPr marL="171450" indent="-171450">
              <a:buFont typeface="Arial" panose="020B0604020202020204" pitchFamily="34" charset="0"/>
              <a:buChar char="•"/>
            </a:pPr>
            <a:r>
              <a:rPr lang="en-US" baseline="0" dirty="0"/>
              <a:t>Your doctor and health care team will explain if there are clinical trials available for your child</a:t>
            </a:r>
          </a:p>
          <a:p>
            <a:pPr marL="171450" indent="-171450">
              <a:buFont typeface="Arial" panose="020B0604020202020204" pitchFamily="34" charset="0"/>
              <a:buChar char="•"/>
            </a:pPr>
            <a:r>
              <a:rPr lang="en-US" baseline="0" dirty="0"/>
              <a:t>You may always choose whether or not your child will be part of a clinical trial</a:t>
            </a:r>
          </a:p>
          <a:p>
            <a:pPr marL="171450" indent="-171450">
              <a:buFont typeface="Arial" panose="020B0604020202020204" pitchFamily="34" charset="0"/>
              <a:buChar char="•"/>
            </a:pPr>
            <a:r>
              <a:rPr lang="en-US" baseline="0" dirty="0"/>
              <a:t>If you choose to be part of a clinical trial, you will need to give your permission first. This is called informed consent. </a:t>
            </a:r>
          </a:p>
          <a:p>
            <a:pPr marL="171450" indent="-171450">
              <a:buFont typeface="Arial" panose="020B0604020202020204" pitchFamily="34" charset="0"/>
              <a:buChar char="•"/>
            </a:pPr>
            <a:r>
              <a:rPr lang="en-US" baseline="0" dirty="0"/>
              <a:t>You can talk to your health care team to learn more.</a:t>
            </a:r>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11</a:t>
            </a:fld>
            <a:endParaRPr lang="en-US"/>
          </a:p>
        </p:txBody>
      </p:sp>
    </p:spTree>
    <p:extLst>
      <p:ext uri="{BB962C8B-B14F-4D97-AF65-F5344CB8AC3E}">
        <p14:creationId xmlns:p14="http://schemas.microsoft.com/office/powerpoint/2010/main" val="1047787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a:t>
            </a:r>
            <a:r>
              <a:rPr lang="en-US" b="1" dirty="0"/>
              <a:t>Treatment Overview </a:t>
            </a:r>
            <a:r>
              <a:rPr lang="en-US" dirty="0"/>
              <a:t>page is included in the beginning of the New Diagnosis Guide</a:t>
            </a:r>
          </a:p>
          <a:p>
            <a:pPr marL="171450" indent="-171450">
              <a:buFont typeface="Arial" panose="020B0604020202020204" pitchFamily="34" charset="0"/>
              <a:buChar char="•"/>
            </a:pPr>
            <a:r>
              <a:rPr lang="en-US" dirty="0"/>
              <a:t>You can use it to record your child’s diagnosis and important treatment information</a:t>
            </a:r>
          </a:p>
          <a:p>
            <a:pPr marL="171450" indent="-171450">
              <a:buFont typeface="Arial" panose="020B0604020202020204" pitchFamily="34" charset="0"/>
              <a:buChar char="•"/>
            </a:pPr>
            <a:r>
              <a:rPr lang="en-US" baseline="0" dirty="0"/>
              <a:t>You can also record what phone numbers to call when you need help</a:t>
            </a:r>
          </a:p>
          <a:p>
            <a:pPr marL="171450" indent="-171450">
              <a:buFont typeface="Arial" panose="020B0604020202020204" pitchFamily="34" charset="0"/>
              <a:buChar char="•"/>
            </a:pPr>
            <a:r>
              <a:rPr lang="en-US" baseline="0" dirty="0"/>
              <a:t>Ask your health care team to help you to complete the Treatment Overview page before you go home</a:t>
            </a:r>
          </a:p>
          <a:p>
            <a:pPr marL="171450" indent="-171450">
              <a:buFont typeface="Arial" panose="020B0604020202020204" pitchFamily="34" charset="0"/>
              <a:buChar char="•"/>
            </a:pPr>
            <a:r>
              <a:rPr lang="en-US" baseline="0" dirty="0"/>
              <a:t>Keep the Treatment Overview page with you and show it when needed, such as when you visit the Emergency Room</a:t>
            </a:r>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12</a:t>
            </a:fld>
            <a:endParaRPr lang="en-US"/>
          </a:p>
        </p:txBody>
      </p:sp>
    </p:spTree>
    <p:extLst>
      <p:ext uri="{BB962C8B-B14F-4D97-AF65-F5344CB8AC3E}">
        <p14:creationId xmlns:p14="http://schemas.microsoft.com/office/powerpoint/2010/main" val="1724042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E9208-8A84-4205-96E0-9B8811C00D9D}" type="slidenum">
              <a:rPr lang="en-US" smtClean="0"/>
              <a:pPr/>
              <a:t>13</a:t>
            </a:fld>
            <a:endParaRPr lang="en-US"/>
          </a:p>
        </p:txBody>
      </p:sp>
    </p:spTree>
    <p:extLst>
      <p:ext uri="{BB962C8B-B14F-4D97-AF65-F5344CB8AC3E}">
        <p14:creationId xmlns:p14="http://schemas.microsoft.com/office/powerpoint/2010/main" val="3126854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1" dirty="0"/>
              <a:t>How to Reach Your Health Care Team</a:t>
            </a:r>
            <a:endParaRPr lang="en-US" b="1" i="0" baseline="0" dirty="0"/>
          </a:p>
          <a:p>
            <a:pPr marL="171450" indent="-171450" algn="l">
              <a:buFont typeface="Arial" panose="020B0604020202020204" pitchFamily="34" charset="0"/>
              <a:buChar char="•"/>
            </a:pPr>
            <a:r>
              <a:rPr lang="en-US" i="0" baseline="0" dirty="0"/>
              <a:t>It is important to know who to call if your child develops an emergency or urgent health care problem.  </a:t>
            </a:r>
          </a:p>
          <a:p>
            <a:pPr marL="171450" indent="-171450" algn="l">
              <a:buFont typeface="Arial" panose="020B0604020202020204" pitchFamily="34" charset="0"/>
              <a:buChar char="•"/>
            </a:pPr>
            <a:r>
              <a:rPr lang="en-US" i="0" baseline="0" dirty="0"/>
              <a:t>Keep these important telephone numbers with you at all times.  </a:t>
            </a:r>
          </a:p>
          <a:p>
            <a:pPr marL="171450" indent="-171450" algn="l">
              <a:buFont typeface="Arial" panose="020B0604020202020204" pitchFamily="34" charset="0"/>
              <a:buChar char="•"/>
            </a:pPr>
            <a:r>
              <a:rPr lang="en-US" i="0" baseline="0" dirty="0"/>
              <a:t>You can write these phone numbers on your Treatment Overview page.  </a:t>
            </a:r>
          </a:p>
          <a:p>
            <a:pPr marL="171450" indent="-171450" algn="l">
              <a:buFont typeface="Arial" panose="020B0604020202020204" pitchFamily="34" charset="0"/>
              <a:buChar char="•"/>
            </a:pPr>
            <a:r>
              <a:rPr lang="en-US" i="0" baseline="0" dirty="0"/>
              <a:t>If your child will be cared for by someone else, be sure that they also have these important phone numbers, and that they understand when to call for help.</a:t>
            </a:r>
          </a:p>
          <a:p>
            <a:pPr algn="l"/>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Enter</a:t>
            </a:r>
            <a:r>
              <a:rPr lang="en-US" i="1" baseline="0" dirty="0"/>
              <a:t> your hospital specific information here. You can remove the yellow color of the text box once you have entered your hospital info.</a:t>
            </a:r>
          </a:p>
        </p:txBody>
      </p:sp>
      <p:sp>
        <p:nvSpPr>
          <p:cNvPr id="4" name="Slide Number Placeholder 3"/>
          <p:cNvSpPr>
            <a:spLocks noGrp="1"/>
          </p:cNvSpPr>
          <p:nvPr>
            <p:ph type="sldNum" sz="quarter" idx="10"/>
          </p:nvPr>
        </p:nvSpPr>
        <p:spPr/>
        <p:txBody>
          <a:bodyPr/>
          <a:lstStyle/>
          <a:p>
            <a:fld id="{CB3E9208-8A84-4205-96E0-9B8811C00D9D}" type="slidenum">
              <a:rPr lang="en-US" smtClean="0"/>
              <a:pPr/>
              <a:t>14</a:t>
            </a:fld>
            <a:endParaRPr lang="en-US"/>
          </a:p>
        </p:txBody>
      </p:sp>
    </p:spTree>
    <p:extLst>
      <p:ext uri="{BB962C8B-B14F-4D97-AF65-F5344CB8AC3E}">
        <p14:creationId xmlns:p14="http://schemas.microsoft.com/office/powerpoint/2010/main" val="423055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E9208-8A84-4205-96E0-9B8811C00D9D}" type="slidenum">
              <a:rPr lang="en-US" smtClean="0"/>
              <a:pPr/>
              <a:t>15</a:t>
            </a:fld>
            <a:endParaRPr lang="en-US"/>
          </a:p>
        </p:txBody>
      </p:sp>
    </p:spTree>
    <p:extLst>
      <p:ext uri="{BB962C8B-B14F-4D97-AF65-F5344CB8AC3E}">
        <p14:creationId xmlns:p14="http://schemas.microsoft.com/office/powerpoint/2010/main" val="1144982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Emergency Help</a:t>
            </a:r>
          </a:p>
          <a:p>
            <a:pPr algn="l"/>
            <a:r>
              <a:rPr lang="en-US" dirty="0"/>
              <a:t>Sometimes children with cancer will have symptoms that are warning signs of a serious condition. Your health care team considers these symptoms a sign of an emergency.  In an emergency, you need to take action right away.</a:t>
            </a:r>
          </a:p>
          <a:p>
            <a:pPr algn="l"/>
            <a:endParaRPr lang="en-US" i="1" dirty="0"/>
          </a:p>
          <a:p>
            <a:pPr algn="l"/>
            <a:r>
              <a:rPr lang="en-US" i="0" dirty="0"/>
              <a:t>Call</a:t>
            </a:r>
            <a:r>
              <a:rPr lang="en-US" i="0" baseline="0" dirty="0"/>
              <a:t> 911 immediately if your child:</a:t>
            </a:r>
          </a:p>
          <a:p>
            <a:pPr marL="171450" indent="-171450" algn="l">
              <a:buFont typeface="Arial" panose="020B0604020202020204" pitchFamily="34" charset="0"/>
              <a:buChar char="•"/>
            </a:pPr>
            <a:r>
              <a:rPr lang="en-US" i="0" dirty="0"/>
              <a:t>is not breathing or has severe difficulty breathing </a:t>
            </a:r>
          </a:p>
          <a:p>
            <a:pPr marL="171450" indent="-171450" algn="l">
              <a:buFont typeface="Arial" panose="020B0604020202020204" pitchFamily="34" charset="0"/>
              <a:buChar char="•"/>
            </a:pPr>
            <a:r>
              <a:rPr lang="en-US" i="0" dirty="0"/>
              <a:t>has skin and/or lips that look blue</a:t>
            </a:r>
          </a:p>
          <a:p>
            <a:pPr marL="171450" indent="-171450" algn="l">
              <a:buFont typeface="Arial" panose="020B0604020202020204" pitchFamily="34" charset="0"/>
              <a:buChar char="•"/>
            </a:pPr>
            <a:r>
              <a:rPr lang="en-US" i="0" dirty="0"/>
              <a:t>is having a seizure – and</a:t>
            </a:r>
            <a:r>
              <a:rPr lang="en-US" i="0" baseline="0" dirty="0"/>
              <a:t> you have not been told how to manage this at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does not wake up after you have tried to wake them – this is known as “loss of consciousness”</a:t>
            </a:r>
          </a:p>
          <a:p>
            <a:pPr marL="0" indent="0" algn="l">
              <a:buFont typeface="Arial" panose="020B0604020202020204" pitchFamily="34" charset="0"/>
              <a:buNone/>
            </a:pPr>
            <a:endParaRPr lang="en-US"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Note: This</a:t>
            </a:r>
            <a:r>
              <a:rPr lang="en-US" i="1" baseline="0" dirty="0"/>
              <a:t> slide applies to hospitals in the US and Canada. Please insert appropriate emergency response slide for hospital in other countries.</a:t>
            </a:r>
          </a:p>
          <a:p>
            <a:pPr marL="0" indent="0" algn="l">
              <a:buFont typeface="Arial" panose="020B0604020202020204" pitchFamily="34" charset="0"/>
              <a:buNone/>
            </a:pPr>
            <a:endParaRPr lang="en-US" i="0" dirty="0"/>
          </a:p>
          <a:p>
            <a:pPr algn="l"/>
            <a:endParaRPr lang="en-US" i="0"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16</a:t>
            </a:fld>
            <a:endParaRPr lang="en-US"/>
          </a:p>
        </p:txBody>
      </p:sp>
    </p:spTree>
    <p:extLst>
      <p:ext uri="{BB962C8B-B14F-4D97-AF65-F5344CB8AC3E}">
        <p14:creationId xmlns:p14="http://schemas.microsoft.com/office/powerpoint/2010/main" val="335535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When to Call for Immediate Help</a:t>
            </a:r>
          </a:p>
          <a:p>
            <a:pPr marL="171450" indent="-171450" algn="l">
              <a:buFont typeface="Arial" panose="020B0604020202020204" pitchFamily="34" charset="0"/>
              <a:buChar char="•"/>
            </a:pPr>
            <a:r>
              <a:rPr lang="en-US" dirty="0"/>
              <a:t>A fever may be a sign of a serious infection. </a:t>
            </a:r>
          </a:p>
          <a:p>
            <a:pPr marL="171450" indent="-171450" algn="l">
              <a:buFont typeface="Arial" panose="020B0604020202020204" pitchFamily="34" charset="0"/>
              <a:buChar char="•"/>
            </a:pPr>
            <a:r>
              <a:rPr lang="en-US" dirty="0"/>
              <a:t>Children who receive cancer treatment are at high risk for getting serious infections. </a:t>
            </a:r>
          </a:p>
          <a:p>
            <a:pPr marL="171450" indent="-171450" algn="l">
              <a:buFont typeface="Arial" panose="020B0604020202020204" pitchFamily="34" charset="0"/>
              <a:buChar char="•"/>
            </a:pPr>
            <a:r>
              <a:rPr lang="en-US" dirty="0"/>
              <a:t>If your child has a fever and does not get medical care right away, your child could get very sick and this could be life-threatening. · </a:t>
            </a:r>
          </a:p>
          <a:p>
            <a:pPr marL="171450" indent="-171450" algn="l">
              <a:buFont typeface="Arial" panose="020B0604020202020204" pitchFamily="34" charset="0"/>
              <a:buChar char="•"/>
            </a:pPr>
            <a:r>
              <a:rPr lang="en-US" dirty="0"/>
              <a:t>Call your health care team immediately if your child has a fever. Do not wait for the clinic to open.</a:t>
            </a:r>
          </a:p>
          <a:p>
            <a:pPr marL="628650" lvl="1" indent="-171450" algn="l">
              <a:buFont typeface="Arial" panose="020B0604020202020204" pitchFamily="34" charset="0"/>
              <a:buChar char="•"/>
            </a:pPr>
            <a:r>
              <a:rPr lang="en-US" dirty="0"/>
              <a:t>Do NOT give your child aspirin (salicylate), acetaminophen (Tylenol®), or ibuprofen (Motrin®, Advil®, and </a:t>
            </a:r>
            <a:r>
              <a:rPr lang="en-US" dirty="0" err="1"/>
              <a:t>Pediaprofen</a:t>
            </a:r>
            <a:r>
              <a:rPr lang="en-US" dirty="0"/>
              <a:t>™) unless you are told to do so by your health care team. </a:t>
            </a:r>
          </a:p>
          <a:p>
            <a:pPr marL="171450" lvl="0" indent="-171450" algn="l">
              <a:buFont typeface="Arial" panose="020B0604020202020204" pitchFamily="34" charset="0"/>
              <a:buChar char="•"/>
            </a:pPr>
            <a:r>
              <a:rPr lang="en-US" dirty="0"/>
              <a:t>Sometimes an infection can occur without fever. Any time your child has chills or you are concerned that they do not look well, even if there is no fever, call your health care team immediately. Do not wait for the clinic to open. </a:t>
            </a:r>
          </a:p>
          <a:p>
            <a:pPr marL="171450" lvl="0" indent="-171450" algn="l">
              <a:buFont typeface="Arial" panose="020B0604020202020204" pitchFamily="34" charset="0"/>
              <a:buChar char="•"/>
            </a:pPr>
            <a:r>
              <a:rPr lang="en-US" dirty="0"/>
              <a:t>If your child becomes ill or has a fever, there is a chance your child will need to be admitted to the hospital for antibiotics and care. </a:t>
            </a:r>
            <a:endParaRPr lang="en-US"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Note: Enter your</a:t>
            </a:r>
            <a:r>
              <a:rPr lang="en-US" i="1" baseline="0" dirty="0"/>
              <a:t> hospital/clinic phone numbers. You can remove the yellow color of the text box once you have entered your hospital info.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a:t>
            </a:r>
            <a:r>
              <a:rPr lang="en-US" i="1" baseline="0" dirty="0"/>
              <a:t> </a:t>
            </a:r>
            <a:r>
              <a:rPr lang="en-US" i="1" dirty="0"/>
              <a:t>Enter your</a:t>
            </a:r>
            <a:r>
              <a:rPr lang="en-US" i="1" baseline="0" dirty="0"/>
              <a:t> hospital fever guidelines. You can remove the yellow color of the text box once you have entered your hospital info.</a:t>
            </a:r>
          </a:p>
          <a:p>
            <a:pPr algn="l"/>
            <a:endParaRPr lang="en-US" i="1" baseline="0"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17</a:t>
            </a:fld>
            <a:endParaRPr lang="en-US"/>
          </a:p>
        </p:txBody>
      </p:sp>
    </p:spTree>
    <p:extLst>
      <p:ext uri="{BB962C8B-B14F-4D97-AF65-F5344CB8AC3E}">
        <p14:creationId xmlns:p14="http://schemas.microsoft.com/office/powerpoint/2010/main" val="3977583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Arial" panose="020B0604020202020204" pitchFamily="34" charset="0"/>
              <a:buNone/>
            </a:pPr>
            <a:r>
              <a:rPr lang="en-US" b="1" dirty="0"/>
              <a:t>Taking your</a:t>
            </a:r>
            <a:r>
              <a:rPr lang="en-US" b="1" baseline="0" dirty="0"/>
              <a:t> child’s temperature:</a:t>
            </a:r>
          </a:p>
          <a:p>
            <a:pPr marL="171450" lvl="0" indent="-171450" algn="l">
              <a:buFont typeface="Arial" panose="020B0604020202020204" pitchFamily="34" charset="0"/>
              <a:buChar char="•"/>
            </a:pPr>
            <a:r>
              <a:rPr lang="en-US" dirty="0"/>
              <a:t>Make sure that you have a thermometer at home that works, and that you know how to use it. </a:t>
            </a:r>
          </a:p>
          <a:p>
            <a:pPr marL="171450" lvl="0" indent="-171450" algn="l">
              <a:buFont typeface="Arial" panose="020B0604020202020204" pitchFamily="34" charset="0"/>
              <a:buChar char="•"/>
            </a:pPr>
            <a:r>
              <a:rPr lang="en-US" dirty="0"/>
              <a:t>Take the temperature if your child feels warm to touch or does not look or feel well. </a:t>
            </a:r>
          </a:p>
          <a:p>
            <a:pPr marL="171450" lvl="0" indent="-171450" algn="l">
              <a:buFont typeface="Arial" panose="020B0604020202020204" pitchFamily="34" charset="0"/>
              <a:buChar char="•"/>
            </a:pPr>
            <a:r>
              <a:rPr lang="en-US" dirty="0"/>
              <a:t>Take the temperature as you have been taught by your health care team. </a:t>
            </a:r>
          </a:p>
          <a:p>
            <a:pPr marL="171450" lvl="0" indent="-171450" algn="l">
              <a:buFont typeface="Arial" panose="020B0604020202020204" pitchFamily="34" charset="0"/>
              <a:buChar char="•"/>
            </a:pPr>
            <a:r>
              <a:rPr lang="en-US" dirty="0"/>
              <a:t>Do not take a rectal temperature as this could cause bleeding or infection. </a:t>
            </a:r>
          </a:p>
          <a:p>
            <a:pPr lvl="0"/>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18</a:t>
            </a:fld>
            <a:endParaRPr lang="en-US"/>
          </a:p>
        </p:txBody>
      </p:sp>
    </p:spTree>
    <p:extLst>
      <p:ext uri="{BB962C8B-B14F-4D97-AF65-F5344CB8AC3E}">
        <p14:creationId xmlns:p14="http://schemas.microsoft.com/office/powerpoint/2010/main" val="135737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trike="noStrike" dirty="0">
                <a:effectLst>
                  <a:outerShdw blurRad="38100" dist="38100" dir="2700000" algn="tl">
                    <a:srgbClr val="000000">
                      <a:alpha val="43137"/>
                    </a:srgbClr>
                  </a:outerShdw>
                </a:effectLst>
              </a:rPr>
              <a:t>Call</a:t>
            </a:r>
            <a:r>
              <a:rPr lang="en-US" strike="noStrike" baseline="0" dirty="0">
                <a:effectLst>
                  <a:outerShdw blurRad="38100" dist="38100" dir="2700000" algn="tl">
                    <a:srgbClr val="000000">
                      <a:alpha val="43137"/>
                    </a:srgbClr>
                  </a:outerShdw>
                </a:effectLst>
              </a:rPr>
              <a:t> your health care team right away if your child has:</a:t>
            </a:r>
            <a:endParaRPr lang="en-US" strike="noStrike" dirty="0">
              <a:effectLst/>
            </a:endParaRPr>
          </a:p>
          <a:p>
            <a:pPr marL="285750" indent="-285750">
              <a:buFont typeface="Arial" panose="020B0604020202020204" pitchFamily="34" charset="0"/>
              <a:buChar char="•"/>
            </a:pPr>
            <a:r>
              <a:rPr lang="en-US" dirty="0"/>
              <a:t>Trouble with breathing</a:t>
            </a:r>
          </a:p>
          <a:p>
            <a:pPr marL="285750" indent="-285750">
              <a:buFont typeface="Arial" panose="020B0604020202020204" pitchFamily="34" charset="0"/>
              <a:buChar char="•"/>
            </a:pPr>
            <a:r>
              <a:rPr lang="en-US" dirty="0"/>
              <a:t>Bleeding that does not stop within 5 to 10 minutes</a:t>
            </a:r>
          </a:p>
          <a:p>
            <a:pPr algn="l"/>
            <a:endParaRPr lang="en-US" i="0"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19</a:t>
            </a:fld>
            <a:endParaRPr lang="en-US"/>
          </a:p>
        </p:txBody>
      </p:sp>
    </p:spTree>
    <p:extLst>
      <p:ext uri="{BB962C8B-B14F-4D97-AF65-F5344CB8AC3E}">
        <p14:creationId xmlns:p14="http://schemas.microsoft.com/office/powerpoint/2010/main" val="1415342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baseline="0" dirty="0"/>
              <a:t>Delete this slide before printing or viewing with a patient and family. </a:t>
            </a:r>
          </a:p>
          <a:p>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2</a:t>
            </a:fld>
            <a:endParaRPr lang="en-US"/>
          </a:p>
        </p:txBody>
      </p:sp>
    </p:spTree>
    <p:extLst>
      <p:ext uri="{BB962C8B-B14F-4D97-AF65-F5344CB8AC3E}">
        <p14:creationId xmlns:p14="http://schemas.microsoft.com/office/powerpoint/2010/main" val="4060719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trike="noStrike" dirty="0">
                <a:effectLst>
                  <a:outerShdw blurRad="38100" dist="38100" dir="2700000" algn="tl">
                    <a:srgbClr val="000000">
                      <a:alpha val="43137"/>
                    </a:srgbClr>
                  </a:outerShdw>
                </a:effectLst>
              </a:rPr>
              <a:t>Call</a:t>
            </a:r>
            <a:r>
              <a:rPr lang="en-US" strike="noStrike" baseline="0" dirty="0">
                <a:effectLst>
                  <a:outerShdw blurRad="38100" dist="38100" dir="2700000" algn="tl">
                    <a:srgbClr val="000000">
                      <a:alpha val="43137"/>
                    </a:srgbClr>
                  </a:outerShdw>
                </a:effectLst>
              </a:rPr>
              <a:t> your health care team right away if your child has:</a:t>
            </a:r>
            <a:endParaRPr lang="en-US" i="0" dirty="0"/>
          </a:p>
          <a:p>
            <a:pPr marL="171450" indent="-171450" algn="l">
              <a:buFont typeface="Arial" panose="020B0604020202020204" pitchFamily="34" charset="0"/>
              <a:buChar char="•"/>
            </a:pPr>
            <a:r>
              <a:rPr lang="en-US" i="0" dirty="0"/>
              <a:t>Change in behavior, such as becoming very sleepy or irritable, or not making sense</a:t>
            </a:r>
          </a:p>
          <a:p>
            <a:pPr marL="171450" indent="-171450" algn="l">
              <a:buFont typeface="Arial" panose="020B0604020202020204" pitchFamily="34" charset="0"/>
              <a:buChar char="•"/>
            </a:pPr>
            <a:r>
              <a:rPr lang="en-US" i="0" dirty="0"/>
              <a:t>A sudden change in vision</a:t>
            </a:r>
          </a:p>
          <a:p>
            <a:pPr marL="171450" indent="-171450" algn="l">
              <a:buFont typeface="Arial" panose="020B0604020202020204" pitchFamily="34" charset="0"/>
              <a:buChar char="•"/>
            </a:pPr>
            <a:r>
              <a:rPr lang="en-US" i="0" dirty="0"/>
              <a:t>A severe headache, or repeated headaches</a:t>
            </a:r>
          </a:p>
          <a:p>
            <a:pPr algn="l"/>
            <a:endParaRPr lang="en-US" i="0"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20</a:t>
            </a:fld>
            <a:endParaRPr lang="en-US"/>
          </a:p>
        </p:txBody>
      </p:sp>
    </p:spTree>
    <p:extLst>
      <p:ext uri="{BB962C8B-B14F-4D97-AF65-F5344CB8AC3E}">
        <p14:creationId xmlns:p14="http://schemas.microsoft.com/office/powerpoint/2010/main" val="55701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trike="noStrike" dirty="0">
                <a:effectLst>
                  <a:outerShdw blurRad="38100" dist="38100" dir="2700000" algn="tl">
                    <a:srgbClr val="000000">
                      <a:alpha val="43137"/>
                    </a:srgbClr>
                  </a:outerShdw>
                </a:effectLst>
              </a:rPr>
              <a:t>Call</a:t>
            </a:r>
            <a:r>
              <a:rPr lang="en-US" strike="noStrike" baseline="0" dirty="0">
                <a:effectLst>
                  <a:outerShdw blurRad="38100" dist="38100" dir="2700000" algn="tl">
                    <a:srgbClr val="000000">
                      <a:alpha val="43137"/>
                    </a:srgbClr>
                  </a:outerShdw>
                </a:effectLst>
              </a:rPr>
              <a:t> your health care team right away if your child has:</a:t>
            </a:r>
            <a:endParaRPr lang="en-US" i="0" dirty="0"/>
          </a:p>
          <a:p>
            <a:pPr marL="171450" indent="-171450" algn="l">
              <a:buFont typeface="Arial" panose="020B0604020202020204" pitchFamily="34" charset="0"/>
              <a:buChar char="•"/>
            </a:pPr>
            <a:r>
              <a:rPr lang="en-US" i="0" dirty="0"/>
              <a:t>New weakness of the face, arm or leg</a:t>
            </a:r>
          </a:p>
          <a:p>
            <a:pPr marL="171450" indent="-171450" algn="l">
              <a:buFont typeface="Arial" panose="020B0604020202020204" pitchFamily="34" charset="0"/>
              <a:buChar char="•"/>
            </a:pPr>
            <a:r>
              <a:rPr lang="en-US" i="0" dirty="0"/>
              <a:t>Pain that is not controlled with prescribed medicine</a:t>
            </a:r>
          </a:p>
          <a:p>
            <a:pPr marL="171450" indent="-171450" algn="l">
              <a:buFont typeface="Arial" panose="020B0604020202020204" pitchFamily="34" charset="0"/>
              <a:buChar char="•"/>
            </a:pPr>
            <a:r>
              <a:rPr lang="en-US" i="0" dirty="0"/>
              <a:t>A</a:t>
            </a:r>
            <a:r>
              <a:rPr lang="en-US" i="0" baseline="0" dirty="0"/>
              <a:t> break or leak in the central line</a:t>
            </a:r>
            <a:endParaRPr lang="en-US" i="0" dirty="0"/>
          </a:p>
          <a:p>
            <a:pPr algn="l"/>
            <a:endParaRPr lang="en-US" i="0"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21</a:t>
            </a:fld>
            <a:endParaRPr lang="en-US"/>
          </a:p>
        </p:txBody>
      </p:sp>
    </p:spTree>
    <p:extLst>
      <p:ext uri="{BB962C8B-B14F-4D97-AF65-F5344CB8AC3E}">
        <p14:creationId xmlns:p14="http://schemas.microsoft.com/office/powerpoint/2010/main" val="28536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trike="noStrike" dirty="0">
                <a:effectLst>
                  <a:outerShdw blurRad="38100" dist="38100" dir="2700000" algn="tl">
                    <a:srgbClr val="000000">
                      <a:alpha val="43137"/>
                    </a:srgbClr>
                  </a:outerShdw>
                </a:effectLst>
              </a:rPr>
              <a:t>Call</a:t>
            </a:r>
            <a:r>
              <a:rPr lang="en-US" strike="noStrike" baseline="0" dirty="0">
                <a:effectLst>
                  <a:outerShdw blurRad="38100" dist="38100" dir="2700000" algn="tl">
                    <a:srgbClr val="000000">
                      <a:alpha val="43137"/>
                    </a:srgbClr>
                  </a:outerShdw>
                </a:effectLst>
              </a:rPr>
              <a:t> your health care team right away if your child has:</a:t>
            </a:r>
            <a:endParaRPr lang="en-US" i="0" dirty="0"/>
          </a:p>
          <a:p>
            <a:pPr marL="171450" indent="-171450" algn="l">
              <a:buFont typeface="Arial" panose="020B0604020202020204" pitchFamily="34" charset="0"/>
              <a:buChar char="•"/>
            </a:pPr>
            <a:r>
              <a:rPr lang="en-US" i="0" baseline="0" dirty="0"/>
              <a:t>Repeated vomiting or diarrhea</a:t>
            </a:r>
            <a:endParaRPr lang="en-US" i="0" dirty="0"/>
          </a:p>
          <a:p>
            <a:pPr marL="171450" indent="-171450" algn="l">
              <a:buFont typeface="Arial" panose="020B0604020202020204" pitchFamily="34" charset="0"/>
              <a:buChar char="•"/>
            </a:pPr>
            <a:r>
              <a:rPr lang="en-US" i="0" dirty="0"/>
              <a:t>Being</a:t>
            </a:r>
            <a:r>
              <a:rPr lang="en-US" i="0" baseline="0" dirty="0"/>
              <a:t> unable to drink fluids</a:t>
            </a:r>
            <a:endParaRPr lang="en-US" i="0" dirty="0"/>
          </a:p>
          <a:p>
            <a:pPr marL="171450" indent="-171450" algn="l">
              <a:buFont typeface="Arial" panose="020B0604020202020204" pitchFamily="34" charset="0"/>
              <a:buChar char="•"/>
            </a:pPr>
            <a:r>
              <a:rPr lang="en-US" i="0" dirty="0"/>
              <a:t>Being</a:t>
            </a:r>
            <a:r>
              <a:rPr lang="en-US" i="0" baseline="0" dirty="0"/>
              <a:t> exposed to chickenpox or shingles</a:t>
            </a:r>
          </a:p>
          <a:p>
            <a:pPr marL="0" indent="0" algn="l">
              <a:buFont typeface="Arial" panose="020B0604020202020204" pitchFamily="34" charset="0"/>
              <a:buNone/>
            </a:pPr>
            <a:endParaRPr lang="en-US" i="0" baseline="0" dirty="0"/>
          </a:p>
          <a:p>
            <a:pPr marL="0" indent="0" algn="l">
              <a:buFont typeface="Arial" panose="020B0604020202020204" pitchFamily="34" charset="0"/>
              <a:buNone/>
            </a:pPr>
            <a:r>
              <a:rPr lang="en-US" i="0" baseline="0" dirty="0"/>
              <a:t>For any of these problems, remember, call your health care team right away. Do not wait until the clinic opens!</a:t>
            </a:r>
            <a:endParaRPr lang="en-US" i="0" dirty="0"/>
          </a:p>
          <a:p>
            <a:pPr algn="l"/>
            <a:endParaRPr lang="en-US" i="0"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22</a:t>
            </a:fld>
            <a:endParaRPr lang="en-US"/>
          </a:p>
        </p:txBody>
      </p:sp>
    </p:spTree>
    <p:extLst>
      <p:ext uri="{BB962C8B-B14F-4D97-AF65-F5344CB8AC3E}">
        <p14:creationId xmlns:p14="http://schemas.microsoft.com/office/powerpoint/2010/main" val="942436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200" b="1" dirty="0">
                <a:latin typeface="Calibri" pitchFamily="34" charset="0"/>
              </a:rPr>
              <a:t>If you are unsure or uneasy about </a:t>
            </a:r>
            <a:r>
              <a:rPr lang="en-US" sz="1200" b="1" i="1" dirty="0">
                <a:latin typeface="Calibri" pitchFamily="34" charset="0"/>
              </a:rPr>
              <a:t>anything</a:t>
            </a:r>
            <a:r>
              <a:rPr lang="en-US" sz="1200" b="1" dirty="0">
                <a:latin typeface="Calibri" pitchFamily="34" charset="0"/>
              </a:rPr>
              <a:t>, it is always better to call than not call!</a:t>
            </a:r>
          </a:p>
          <a:p>
            <a:pPr algn="l"/>
            <a:endParaRPr lang="en-US" i="0"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23</a:t>
            </a:fld>
            <a:endParaRPr lang="en-US"/>
          </a:p>
        </p:txBody>
      </p:sp>
    </p:spTree>
    <p:extLst>
      <p:ext uri="{BB962C8B-B14F-4D97-AF65-F5344CB8AC3E}">
        <p14:creationId xmlns:p14="http://schemas.microsoft.com/office/powerpoint/2010/main" val="3602692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Visiting the Emergency Room (ER)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your child has</a:t>
            </a:r>
            <a:r>
              <a:rPr lang="en-US" baseline="0" dirty="0"/>
              <a:t> a fever or other emergency, your health care team may tell you to go to the Emergency Room.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When you arrive in the Emergency Room, tell them: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Your child’s type of cancer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Date of your child’s most recent cancer treatment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That your child must be seen right away for a fever and given antibiotics promptly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That your child cannot wait in an area with other people who may be sick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That your child cannot have a rectal temperature, enema, or suppository</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Ask your health care team for a letter that explains your child’s diagnosis and possible needs in the Emergency Room. Bring this letter with you any time you take your child to any Emergency Room.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Bring</a:t>
            </a:r>
            <a:r>
              <a:rPr lang="en-US" baseline="0" dirty="0"/>
              <a:t> your</a:t>
            </a:r>
            <a:r>
              <a:rPr lang="en-US" dirty="0"/>
              <a:t> Treatment Overview page with you when you visit the Emergency Room.</a:t>
            </a:r>
          </a:p>
        </p:txBody>
      </p:sp>
      <p:sp>
        <p:nvSpPr>
          <p:cNvPr id="4" name="Slide Number Placeholder 3"/>
          <p:cNvSpPr>
            <a:spLocks noGrp="1"/>
          </p:cNvSpPr>
          <p:nvPr>
            <p:ph type="sldNum" sz="quarter" idx="10"/>
          </p:nvPr>
        </p:nvSpPr>
        <p:spPr/>
        <p:txBody>
          <a:bodyPr/>
          <a:lstStyle/>
          <a:p>
            <a:fld id="{0BD0C2F5-0971-479F-8BD7-9E891D3171FC}" type="slidenum">
              <a:rPr lang="en-US" smtClean="0"/>
              <a:pPr/>
              <a:t>24</a:t>
            </a:fld>
            <a:endParaRPr lang="en-US"/>
          </a:p>
        </p:txBody>
      </p:sp>
    </p:spTree>
    <p:extLst>
      <p:ext uri="{BB962C8B-B14F-4D97-AF65-F5344CB8AC3E}">
        <p14:creationId xmlns:p14="http://schemas.microsoft.com/office/powerpoint/2010/main" val="3339294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Managing Symptoms: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goal is to keep your child safe and feeling as well as possible during treatment. By understanding the side effects of treatment, you will know how to support your child and when to call the health care team for help. It is always OK to ask for help if your child is not feeling well or is uncomfortable, whether your child is in the hospital or at home.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next slides,</a:t>
            </a:r>
            <a:r>
              <a:rPr lang="en-US" baseline="0" dirty="0"/>
              <a:t> we are going to talk about some of the side effects of treatment and how to manage symptoms.</a:t>
            </a:r>
            <a:endParaRPr lang="en-US" b="1" dirty="0">
              <a:solidFill>
                <a:schemeClr val="accent6"/>
              </a:solidFill>
            </a:endParaRPr>
          </a:p>
          <a:p>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25</a:t>
            </a:fld>
            <a:endParaRPr lang="en-US"/>
          </a:p>
        </p:txBody>
      </p:sp>
    </p:spTree>
    <p:extLst>
      <p:ext uri="{BB962C8B-B14F-4D97-AF65-F5344CB8AC3E}">
        <p14:creationId xmlns:p14="http://schemas.microsoft.com/office/powerpoint/2010/main" val="139307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Bleeding and Feeling Very Tired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Cancer treatment can lower your child’s blood counts. This can cause bleeding or make your child feel very tired.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Call your health care team if your child: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is very tired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complains of headache or dizziness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bruising more easily than usual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has small red dots on the skin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has bleeding from the nose, gums, or around the central venous line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Call your health care team immediately if your child has bleeding that does not stop within 5 to 10 minutes.</a:t>
            </a:r>
          </a:p>
        </p:txBody>
      </p:sp>
      <p:sp>
        <p:nvSpPr>
          <p:cNvPr id="4" name="Slide Number Placeholder 3"/>
          <p:cNvSpPr>
            <a:spLocks noGrp="1"/>
          </p:cNvSpPr>
          <p:nvPr>
            <p:ph type="sldNum" sz="quarter" idx="10"/>
          </p:nvPr>
        </p:nvSpPr>
        <p:spPr/>
        <p:txBody>
          <a:bodyPr/>
          <a:lstStyle/>
          <a:p>
            <a:fld id="{0BD0C2F5-0971-479F-8BD7-9E891D3171FC}" type="slidenum">
              <a:rPr lang="en-US" smtClean="0"/>
              <a:pPr/>
              <a:t>26</a:t>
            </a:fld>
            <a:endParaRPr lang="en-US"/>
          </a:p>
        </p:txBody>
      </p:sp>
    </p:spTree>
    <p:extLst>
      <p:ext uri="{BB962C8B-B14F-4D97-AF65-F5344CB8AC3E}">
        <p14:creationId xmlns:p14="http://schemas.microsoft.com/office/powerpoint/2010/main" val="2843807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To prevent bleeding: </a:t>
            </a:r>
            <a:endParaRPr lang="en-US" b="1" cap="all"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avoid rough play and contact sports</a:t>
            </a:r>
          </a:p>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 a soft toothbrush </a:t>
            </a:r>
          </a:p>
          <a:p>
            <a:pPr marL="1714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avoid giving</a:t>
            </a:r>
            <a:r>
              <a:rPr lang="en-US" baseline="0" dirty="0"/>
              <a:t> your child</a:t>
            </a:r>
            <a:r>
              <a:rPr lang="en-US" dirty="0"/>
              <a:t> aspirin or ibuprofen during times when the blood counts are low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0BD0C2F5-0971-479F-8BD7-9E891D3171FC}" type="slidenum">
              <a:rPr lang="en-US" smtClean="0"/>
              <a:pPr/>
              <a:t>27</a:t>
            </a:fld>
            <a:endParaRPr lang="en-US"/>
          </a:p>
        </p:txBody>
      </p:sp>
    </p:spTree>
    <p:extLst>
      <p:ext uri="{BB962C8B-B14F-4D97-AF65-F5344CB8AC3E}">
        <p14:creationId xmlns:p14="http://schemas.microsoft.com/office/powerpoint/2010/main" val="1076491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Pain</a:t>
            </a:r>
            <a:r>
              <a:rPr lang="en-US" baseline="0" dirty="0"/>
              <a:t> in children with cancer c</a:t>
            </a:r>
            <a:r>
              <a:rPr lang="en-US" dirty="0"/>
              <a:t>an be from many causes. Cancer cells in the body can cause bone or tissue pain. Some side effects of cancer treatment, such as mouth or skin sores, can be painful. Recovering from some surgery can also be painful.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Call your health care team if your child has:</a:t>
            </a:r>
            <a:endParaRPr lang="en-US" cap="all"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new or increasing pain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pain that is not getting better with the pain medicines you have been given to use at home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0BD0C2F5-0971-479F-8BD7-9E891D3171FC}" type="slidenum">
              <a:rPr lang="en-US" smtClean="0"/>
              <a:pPr/>
              <a:t>28</a:t>
            </a:fld>
            <a:endParaRPr lang="en-US"/>
          </a:p>
        </p:txBody>
      </p:sp>
    </p:spTree>
    <p:extLst>
      <p:ext uri="{BB962C8B-B14F-4D97-AF65-F5344CB8AC3E}">
        <p14:creationId xmlns:p14="http://schemas.microsoft.com/office/powerpoint/2010/main" val="3124431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Nausea, Vomiting, Diarrhea</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Cancer therapy can cause nausea,</a:t>
            </a:r>
            <a:r>
              <a:rPr lang="en-US" baseline="0" dirty="0"/>
              <a:t> </a:t>
            </a:r>
            <a:r>
              <a:rPr lang="en-US" dirty="0"/>
              <a:t>vomiting and</a:t>
            </a:r>
            <a:r>
              <a:rPr lang="en-US" baseline="0" dirty="0"/>
              <a:t> diarrhea (frequent, watery stools)</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may be sent home with medicines to give at home to help with nausea and vomiting or diarrhea. Follow the instructions carefully.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your child has nausea or vomiting or diarrhea, you can also offer sips of cool, clear liquids or small bites of foods that are easy to digest, such as crackers or rice.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0BD0C2F5-0971-479F-8BD7-9E891D3171FC}" type="slidenum">
              <a:rPr lang="en-US" smtClean="0"/>
              <a:pPr/>
              <a:t>29</a:t>
            </a:fld>
            <a:endParaRPr lang="en-US"/>
          </a:p>
        </p:txBody>
      </p:sp>
    </p:spTree>
    <p:extLst>
      <p:ext uri="{BB962C8B-B14F-4D97-AF65-F5344CB8AC3E}">
        <p14:creationId xmlns:p14="http://schemas.microsoft.com/office/powerpoint/2010/main" val="1351976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Here is a list of the topics in this program. You can click on any topic to go to that slide. If you wish to return to this slide, click on the Table of Contents button located in the upper right corner of each slide.</a:t>
            </a:r>
          </a:p>
          <a:p>
            <a:endParaRPr lang="en-US" i="1" baseline="0"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3</a:t>
            </a:fld>
            <a:endParaRPr lang="en-US"/>
          </a:p>
        </p:txBody>
      </p:sp>
    </p:spTree>
    <p:extLst>
      <p:ext uri="{BB962C8B-B14F-4D97-AF65-F5344CB8AC3E}">
        <p14:creationId xmlns:p14="http://schemas.microsoft.com/office/powerpoint/2010/main" val="2210104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Dehydration: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Vomiting and diarrhea can place your child at risk for dehydration (not enough liquid in the body).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Call your health care team immediately if your child has signs of dehydration, which may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dry mouth or lips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 tears when crying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urinating less than normal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dark urine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has repeated vomiting or diarrhea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is not able to drink fluids</a:t>
            </a:r>
          </a:p>
        </p:txBody>
      </p:sp>
      <p:sp>
        <p:nvSpPr>
          <p:cNvPr id="4" name="Slide Number Placeholder 3"/>
          <p:cNvSpPr>
            <a:spLocks noGrp="1"/>
          </p:cNvSpPr>
          <p:nvPr>
            <p:ph type="sldNum" sz="quarter" idx="10"/>
          </p:nvPr>
        </p:nvSpPr>
        <p:spPr/>
        <p:txBody>
          <a:bodyPr/>
          <a:lstStyle/>
          <a:p>
            <a:fld id="{0BD0C2F5-0971-479F-8BD7-9E891D3171FC}" type="slidenum">
              <a:rPr lang="en-US" smtClean="0"/>
              <a:pPr/>
              <a:t>30</a:t>
            </a:fld>
            <a:endParaRPr lang="en-US"/>
          </a:p>
        </p:txBody>
      </p:sp>
    </p:spTree>
    <p:extLst>
      <p:ext uri="{BB962C8B-B14F-4D97-AF65-F5344CB8AC3E}">
        <p14:creationId xmlns:p14="http://schemas.microsoft.com/office/powerpoint/2010/main" val="3565354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nSpc>
                <a:spcPct val="100000"/>
              </a:lnSpc>
              <a:spcBef>
                <a:spcPts val="0"/>
              </a:spcBef>
              <a:buClrTx/>
              <a:buNone/>
              <a:defRPr/>
            </a:pPr>
            <a:r>
              <a:rPr lang="en-US" b="1" dirty="0"/>
              <a:t>Constipation</a:t>
            </a:r>
            <a:r>
              <a:rPr lang="en-US" b="0" dirty="0"/>
              <a:t> is </a:t>
            </a:r>
            <a:r>
              <a:rPr lang="en-US" dirty="0"/>
              <a:t>when a child has hard stools (bowel movements) that happen less often than usual. </a:t>
            </a:r>
          </a:p>
          <a:p>
            <a:pPr marL="171450" lvl="0" indent="-171450">
              <a:lnSpc>
                <a:spcPct val="100000"/>
              </a:lnSpc>
              <a:spcBef>
                <a:spcPts val="0"/>
              </a:spcBef>
              <a:buClrTx/>
              <a:buFont typeface="Arial" panose="020B0604020202020204" pitchFamily="34" charset="0"/>
              <a:buChar char="•"/>
              <a:defRPr/>
            </a:pPr>
            <a:r>
              <a:rPr lang="en-US" dirty="0"/>
              <a:t>Chemotherapy (such as vincristine) and other medicines (such as pain medicines) can cause constipation. </a:t>
            </a:r>
          </a:p>
          <a:p>
            <a:pPr marL="171450" lvl="0" indent="-171450">
              <a:lnSpc>
                <a:spcPct val="100000"/>
              </a:lnSpc>
              <a:spcBef>
                <a:spcPts val="0"/>
              </a:spcBef>
              <a:buClrTx/>
              <a:buFont typeface="Arial" panose="020B0604020202020204" pitchFamily="34" charset="0"/>
              <a:buChar char="•"/>
              <a:defRPr/>
            </a:pPr>
            <a:r>
              <a:rPr lang="en-US" dirty="0"/>
              <a:t>Follow the instructions for any medicines you are given to help with constipation at home. </a:t>
            </a:r>
          </a:p>
          <a:p>
            <a:pPr marL="0" lvl="0" indent="0">
              <a:lnSpc>
                <a:spcPct val="100000"/>
              </a:lnSpc>
              <a:spcBef>
                <a:spcPts val="0"/>
              </a:spcBef>
              <a:buClrTx/>
              <a:buNone/>
              <a:defRPr/>
            </a:pPr>
            <a:endParaRPr lang="en-US" dirty="0"/>
          </a:p>
          <a:p>
            <a:pPr marL="0" lvl="0" indent="0">
              <a:lnSpc>
                <a:spcPct val="100000"/>
              </a:lnSpc>
              <a:spcBef>
                <a:spcPts val="0"/>
              </a:spcBef>
              <a:buClrTx/>
              <a:buNone/>
              <a:defRPr/>
            </a:pPr>
            <a:r>
              <a:rPr lang="en-US" dirty="0"/>
              <a:t>Call your health care team if your child has: </a:t>
            </a:r>
          </a:p>
          <a:p>
            <a:pPr marL="171450" lvl="0" indent="-171450">
              <a:lnSpc>
                <a:spcPct val="100000"/>
              </a:lnSpc>
              <a:spcBef>
                <a:spcPts val="0"/>
              </a:spcBef>
              <a:buClrTx/>
              <a:buFont typeface="Arial" panose="020B0604020202020204" pitchFamily="34" charset="0"/>
              <a:buChar char="•"/>
              <a:defRPr/>
            </a:pPr>
            <a:r>
              <a:rPr lang="en-US" dirty="0"/>
              <a:t>a change in their regular bowel movement pattern (not as often, not as much) </a:t>
            </a:r>
          </a:p>
          <a:p>
            <a:pPr marL="171450" lvl="0" indent="-171450">
              <a:lnSpc>
                <a:spcPct val="100000"/>
              </a:lnSpc>
              <a:spcBef>
                <a:spcPts val="0"/>
              </a:spcBef>
              <a:buClrTx/>
              <a:buFont typeface="Arial" panose="020B0604020202020204" pitchFamily="34" charset="0"/>
              <a:buChar char="•"/>
              <a:defRPr/>
            </a:pPr>
            <a:r>
              <a:rPr lang="en-US" dirty="0"/>
              <a:t>pain when having a bowel movement </a:t>
            </a:r>
          </a:p>
          <a:p>
            <a:pPr marL="171450" lvl="0" indent="-171450">
              <a:lnSpc>
                <a:spcPct val="100000"/>
              </a:lnSpc>
              <a:spcBef>
                <a:spcPts val="0"/>
              </a:spcBef>
              <a:buClrTx/>
              <a:buFont typeface="Arial" panose="020B0604020202020204" pitchFamily="34" charset="0"/>
              <a:buChar char="•"/>
              <a:defRPr/>
            </a:pPr>
            <a:r>
              <a:rPr lang="en-US" dirty="0"/>
              <a:t>hard stool even after giving medicine for constipation </a:t>
            </a:r>
          </a:p>
        </p:txBody>
      </p:sp>
      <p:sp>
        <p:nvSpPr>
          <p:cNvPr id="4" name="Slide Number Placeholder 3"/>
          <p:cNvSpPr>
            <a:spLocks noGrp="1"/>
          </p:cNvSpPr>
          <p:nvPr>
            <p:ph type="sldNum" sz="quarter" idx="10"/>
          </p:nvPr>
        </p:nvSpPr>
        <p:spPr/>
        <p:txBody>
          <a:bodyPr/>
          <a:lstStyle/>
          <a:p>
            <a:fld id="{0BD0C2F5-0971-479F-8BD7-9E891D3171FC}" type="slidenum">
              <a:rPr lang="en-US" smtClean="0"/>
              <a:pPr/>
              <a:t>31</a:t>
            </a:fld>
            <a:endParaRPr lang="en-US"/>
          </a:p>
        </p:txBody>
      </p:sp>
    </p:spTree>
    <p:extLst>
      <p:ext uri="{BB962C8B-B14F-4D97-AF65-F5344CB8AC3E}">
        <p14:creationId xmlns:p14="http://schemas.microsoft.com/office/powerpoint/2010/main" val="2400180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spcBef>
                <a:spcPts val="0"/>
              </a:spcBef>
              <a:spcAft>
                <a:spcPts val="1200"/>
              </a:spcAft>
              <a:buClrTx/>
              <a:buFont typeface="Arial" panose="020B0604020202020204" pitchFamily="34" charset="0"/>
              <a:buNone/>
              <a:defRPr/>
            </a:pPr>
            <a:r>
              <a:rPr lang="en-US" sz="1200" b="1" dirty="0"/>
              <a:t>Hair Loss:</a:t>
            </a:r>
          </a:p>
          <a:p>
            <a:pPr marL="171450" lvl="0" indent="-171450">
              <a:spcBef>
                <a:spcPts val="0"/>
              </a:spcBef>
              <a:spcAft>
                <a:spcPts val="1200"/>
              </a:spcAft>
              <a:buClrTx/>
              <a:buFont typeface="Arial" panose="020B0604020202020204" pitchFamily="34" charset="0"/>
              <a:buChar char="•"/>
              <a:defRPr/>
            </a:pPr>
            <a:r>
              <a:rPr lang="en-US" sz="1200" dirty="0"/>
              <a:t>Some kinds of cancer therapy may cause hair loss or thinning of the hair. </a:t>
            </a:r>
          </a:p>
          <a:p>
            <a:pPr marL="171450" lvl="0" indent="-171450">
              <a:spcBef>
                <a:spcPts val="0"/>
              </a:spcBef>
              <a:spcAft>
                <a:spcPts val="1200"/>
              </a:spcAft>
              <a:buClrTx/>
              <a:buFont typeface="Arial" panose="020B0604020202020204" pitchFamily="34" charset="0"/>
              <a:buChar char="•"/>
              <a:defRPr/>
            </a:pPr>
            <a:r>
              <a:rPr lang="en-US" sz="1200" dirty="0"/>
              <a:t>Hair loss differs</a:t>
            </a:r>
            <a:r>
              <a:rPr lang="en-US" sz="1200" baseline="0" dirty="0"/>
              <a:t> for every child, but </a:t>
            </a:r>
            <a:r>
              <a:rPr lang="en-US" sz="1200" dirty="0"/>
              <a:t>may begin as early as 7 to 10 days after the treatment has started. Hair on other parts of the body may also be affected. </a:t>
            </a:r>
          </a:p>
          <a:p>
            <a:pPr marL="171450" lvl="0" indent="-171450">
              <a:spcBef>
                <a:spcPts val="0"/>
              </a:spcBef>
              <a:spcAft>
                <a:spcPts val="1200"/>
              </a:spcAft>
              <a:buClrTx/>
              <a:buFont typeface="Arial" panose="020B0604020202020204" pitchFamily="34" charset="0"/>
              <a:buChar char="•"/>
              <a:defRPr/>
            </a:pPr>
            <a:r>
              <a:rPr lang="en-US" sz="1200" dirty="0"/>
              <a:t>Some children and parents prefer to cut the hair as short as possible when the hair starts to fall out. </a:t>
            </a:r>
          </a:p>
          <a:p>
            <a:pPr marL="171450" lvl="0" indent="-171450">
              <a:spcBef>
                <a:spcPts val="0"/>
              </a:spcBef>
              <a:spcAft>
                <a:spcPts val="1200"/>
              </a:spcAft>
              <a:buClrTx/>
              <a:buFont typeface="Arial" panose="020B0604020202020204" pitchFamily="34" charset="0"/>
              <a:buChar char="•"/>
              <a:defRPr/>
            </a:pPr>
            <a:r>
              <a:rPr lang="en-US" sz="1200" dirty="0"/>
              <a:t>Hair will usually grow back when the cancer treatments become milder, or when treatment is finished.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0BD0C2F5-0971-479F-8BD7-9E891D3171FC}" type="slidenum">
              <a:rPr lang="en-US" smtClean="0"/>
              <a:pPr/>
              <a:t>32</a:t>
            </a:fld>
            <a:endParaRPr lang="en-US"/>
          </a:p>
        </p:txBody>
      </p:sp>
    </p:spTree>
    <p:extLst>
      <p:ext uri="{BB962C8B-B14F-4D97-AF65-F5344CB8AC3E}">
        <p14:creationId xmlns:p14="http://schemas.microsoft.com/office/powerpoint/2010/main" val="3486286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Preventing</a:t>
            </a:r>
            <a:r>
              <a:rPr lang="en-US" b="1" baseline="0" dirty="0"/>
              <a:t> Infection:</a:t>
            </a:r>
            <a:endParaRPr lang="en-US"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Whether at school, home, or in your community, your child will be exposed to germs.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all have germs on our skin and in our mouth and intestines (gut).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Germs can also be found in the environment and in people with infections.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Children being treated for cancer cannot fight germs as well as healthy children.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very important to prevent infection.</a:t>
            </a:r>
            <a:endParaRPr lang="en-US" b="1" dirty="0"/>
          </a:p>
          <a:p>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33</a:t>
            </a:fld>
            <a:endParaRPr lang="en-US"/>
          </a:p>
        </p:txBody>
      </p:sp>
    </p:spTree>
    <p:extLst>
      <p:ext uri="{BB962C8B-B14F-4D97-AF65-F5344CB8AC3E}">
        <p14:creationId xmlns:p14="http://schemas.microsoft.com/office/powerpoint/2010/main" val="17670101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Handwashing: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most important way to prevent infection is to keep your hands clean and to help your child do the same.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 prevent the spread of germs from one person to another, encourage your child, family members, and visitors to: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Wash hands often with soap and water and/or use a hand sanitizer:</a:t>
            </a:r>
            <a:r>
              <a:rPr lang="en-US" baseline="0"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After using the toilet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Before</a:t>
            </a:r>
            <a:r>
              <a:rPr lang="en-US" baseline="0" dirty="0"/>
              <a:t> </a:t>
            </a:r>
            <a:r>
              <a:rPr lang="en-US" dirty="0"/>
              <a:t>caring for your child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Before</a:t>
            </a:r>
            <a:r>
              <a:rPr lang="en-US" baseline="0" dirty="0"/>
              <a:t> </a:t>
            </a:r>
            <a:r>
              <a:rPr lang="en-US" dirty="0"/>
              <a:t>preparing your child’s medicines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Before</a:t>
            </a:r>
            <a:r>
              <a:rPr lang="en-US" baseline="0" dirty="0"/>
              <a:t> </a:t>
            </a:r>
            <a:r>
              <a:rPr lang="en-US" dirty="0"/>
              <a:t>preparing your child’s food </a:t>
            </a:r>
          </a:p>
        </p:txBody>
      </p:sp>
      <p:sp>
        <p:nvSpPr>
          <p:cNvPr id="4" name="Slide Number Placeholder 3"/>
          <p:cNvSpPr>
            <a:spLocks noGrp="1"/>
          </p:cNvSpPr>
          <p:nvPr>
            <p:ph type="sldNum" sz="quarter" idx="10"/>
          </p:nvPr>
        </p:nvSpPr>
        <p:spPr/>
        <p:txBody>
          <a:bodyPr/>
          <a:lstStyle/>
          <a:p>
            <a:fld id="{0BD0C2F5-0971-479F-8BD7-9E891D3171FC}" type="slidenum">
              <a:rPr lang="en-US" smtClean="0"/>
              <a:pPr/>
              <a:t>34</a:t>
            </a:fld>
            <a:endParaRPr lang="en-US"/>
          </a:p>
        </p:txBody>
      </p:sp>
    </p:spTree>
    <p:extLst>
      <p:ext uri="{BB962C8B-B14F-4D97-AF65-F5344CB8AC3E}">
        <p14:creationId xmlns:p14="http://schemas.microsoft.com/office/powerpoint/2010/main" val="110067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Hygiene: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It is also important to remind your child: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 to share cups, water bottles, or eating utensils with other people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 to share a toothbrush with anyone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Bathe or shower regularly, as instructed by your health care team</a:t>
            </a:r>
          </a:p>
        </p:txBody>
      </p:sp>
      <p:sp>
        <p:nvSpPr>
          <p:cNvPr id="4" name="Slide Number Placeholder 3"/>
          <p:cNvSpPr>
            <a:spLocks noGrp="1"/>
          </p:cNvSpPr>
          <p:nvPr>
            <p:ph type="sldNum" sz="quarter" idx="10"/>
          </p:nvPr>
        </p:nvSpPr>
        <p:spPr/>
        <p:txBody>
          <a:bodyPr/>
          <a:lstStyle/>
          <a:p>
            <a:fld id="{0BD0C2F5-0971-479F-8BD7-9E891D3171FC}" type="slidenum">
              <a:rPr lang="en-US" smtClean="0"/>
              <a:pPr/>
              <a:t>35</a:t>
            </a:fld>
            <a:endParaRPr lang="en-US"/>
          </a:p>
        </p:txBody>
      </p:sp>
    </p:spTree>
    <p:extLst>
      <p:ext uri="{BB962C8B-B14F-4D97-AF65-F5344CB8AC3E}">
        <p14:creationId xmlns:p14="http://schemas.microsoft.com/office/powerpoint/2010/main" val="394612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Screen Visitors and Friends for Illness: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We encourage your child to continue to have visitors, including other children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Be sure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Ask ahead of time if the visitor or friend is sick or has been exposed to an infection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Anyone who has a fever, runny nose</a:t>
            </a:r>
            <a:r>
              <a:rPr lang="en-US" baseline="0" dirty="0"/>
              <a:t>, cough, diarrhea, or rash should not visit your child</a:t>
            </a:r>
            <a:endParaRPr lang="en-US" dirty="0"/>
          </a:p>
        </p:txBody>
      </p:sp>
      <p:sp>
        <p:nvSpPr>
          <p:cNvPr id="4" name="Slide Number Placeholder 3"/>
          <p:cNvSpPr>
            <a:spLocks noGrp="1"/>
          </p:cNvSpPr>
          <p:nvPr>
            <p:ph type="sldNum" sz="quarter" idx="10"/>
          </p:nvPr>
        </p:nvSpPr>
        <p:spPr/>
        <p:txBody>
          <a:bodyPr/>
          <a:lstStyle/>
          <a:p>
            <a:fld id="{0BD0C2F5-0971-479F-8BD7-9E891D3171FC}" type="slidenum">
              <a:rPr lang="en-US" smtClean="0"/>
              <a:pPr/>
              <a:t>36</a:t>
            </a:fld>
            <a:endParaRPr lang="en-US"/>
          </a:p>
        </p:txBody>
      </p:sp>
    </p:spTree>
    <p:extLst>
      <p:ext uri="{BB962C8B-B14F-4D97-AF65-F5344CB8AC3E}">
        <p14:creationId xmlns:p14="http://schemas.microsoft.com/office/powerpoint/2010/main" val="7740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Caring for Animals: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your family has a pet, your child should not clean animal cages (such as a bird cage or turtle aquarium), empty cat litter boxes, or deal with animal waste.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Animal waste may carry germs that can spread to your child.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live on a farm, talk with your health care team about any additional safety measures that may be needed when working with animals.</a:t>
            </a:r>
          </a:p>
        </p:txBody>
      </p:sp>
      <p:sp>
        <p:nvSpPr>
          <p:cNvPr id="4" name="Slide Number Placeholder 3"/>
          <p:cNvSpPr>
            <a:spLocks noGrp="1"/>
          </p:cNvSpPr>
          <p:nvPr>
            <p:ph type="sldNum" sz="quarter" idx="10"/>
          </p:nvPr>
        </p:nvSpPr>
        <p:spPr/>
        <p:txBody>
          <a:bodyPr/>
          <a:lstStyle/>
          <a:p>
            <a:fld id="{0BD0C2F5-0971-479F-8BD7-9E891D3171FC}" type="slidenum">
              <a:rPr lang="en-US" smtClean="0"/>
              <a:pPr/>
              <a:t>37</a:t>
            </a:fld>
            <a:endParaRPr lang="en-US"/>
          </a:p>
        </p:txBody>
      </p:sp>
    </p:spTree>
    <p:extLst>
      <p:ext uri="{BB962C8B-B14F-4D97-AF65-F5344CB8AC3E}">
        <p14:creationId xmlns:p14="http://schemas.microsoft.com/office/powerpoint/2010/main" val="3042151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Preventing</a:t>
            </a:r>
            <a:r>
              <a:rPr lang="en-US" b="1" baseline="0" dirty="0"/>
              <a:t> Infection:</a:t>
            </a:r>
            <a:endParaRPr lang="en-US" b="1"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Whether at school, home, or in your community, your child will be exposed to germs.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all have germs on our skin and in our mouth and intestines (gut).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Germs can also be found in the environment and in people with infections.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Children being treated for cancer cannot fight germs as well as healthy children.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very important to prevent infection.</a:t>
            </a:r>
            <a:endParaRPr lang="en-US" b="1" dirty="0"/>
          </a:p>
          <a:p>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38</a:t>
            </a:fld>
            <a:endParaRPr lang="en-US"/>
          </a:p>
        </p:txBody>
      </p:sp>
    </p:spTree>
    <p:extLst>
      <p:ext uri="{BB962C8B-B14F-4D97-AF65-F5344CB8AC3E}">
        <p14:creationId xmlns:p14="http://schemas.microsoft.com/office/powerpoint/2010/main" val="1053209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Dental Care: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Keep your child’s teeth, mouth, and gums clean.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Brush teeth after each meal and before bed with a soft toothbrush and toothpaste.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Check with your health care team before taking your child to the dentist.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Vaccinations: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Some vaccines should not be given while your child is </a:t>
            </a:r>
            <a:r>
              <a:rPr lang="en-US"/>
              <a:t>receiving treatment</a:t>
            </a:r>
            <a:r>
              <a:rPr lang="en-US" strike="sngStrike">
                <a:solidFill>
                  <a:srgbClr val="FF0000"/>
                </a:solidFill>
              </a:rPr>
              <a:t>.</a:t>
            </a:r>
            <a:r>
              <a:rPr lang="en-US"/>
              <a:t> </a:t>
            </a: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Flu shots are usually recommended for your child and all family members.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Talk to your health care team before your child receives any vaccines.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Varicella</a:t>
            </a:r>
            <a:r>
              <a:rPr lang="en-US" b="1" baseline="0" dirty="0"/>
              <a:t> Exposure: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If your child has been in contact with anyone who has the chickenpox or shingles, call your health care team immediately.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It is possible your child will need to get a medicine to protect against chickenpox. For this medicine to work, your child must get it as soon as possible after contact.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0BD0C2F5-0971-479F-8BD7-9E891D3171FC}" type="slidenum">
              <a:rPr lang="en-US" smtClean="0"/>
              <a:pPr/>
              <a:t>39</a:t>
            </a:fld>
            <a:endParaRPr lang="en-US"/>
          </a:p>
        </p:txBody>
      </p:sp>
    </p:spTree>
    <p:extLst>
      <p:ext uri="{BB962C8B-B14F-4D97-AF65-F5344CB8AC3E}">
        <p14:creationId xmlns:p14="http://schemas.microsoft.com/office/powerpoint/2010/main" val="3502629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E9208-8A84-4205-96E0-9B8811C00D9D}" type="slidenum">
              <a:rPr lang="en-US" smtClean="0"/>
              <a:pPr/>
              <a:t>4</a:t>
            </a:fld>
            <a:endParaRPr lang="en-US"/>
          </a:p>
        </p:txBody>
      </p:sp>
    </p:spTree>
    <p:extLst>
      <p:ext uri="{BB962C8B-B14F-4D97-AF65-F5344CB8AC3E}">
        <p14:creationId xmlns:p14="http://schemas.microsoft.com/office/powerpoint/2010/main" val="17605787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Chemo</a:t>
            </a:r>
            <a:r>
              <a:rPr lang="en-US" b="1" baseline="0" dirty="0"/>
              <a:t> Safety:</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Chemotherapy leaves the body through urine, stool, and vomit.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Because of this, while your child is receiving chemotherapy and for 48 hours after the last dose, it is important to take the following precautions: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Wear disposable nitrile gloves (available at most drug stores and pharmacies) when handling your child’s body waste (urine, stool, vomit) or items soiled with waste.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Always wash your hands after taking off the gloves.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Close the lid and flush twice after each time your child uses the toilet.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Wash clothes or bed linens that have been soiled with body waste separately from other laundry using hot, soapy water. Then wash them again with your regular laundry.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soiled clothes or bed linens cannot be washed right away, keep them in a sealed plastic bag.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Dirty items that are not soiled with body waste can be touched and washed as usual.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your child is in diapers, wear disposable nitrile gloves when changing diapers and seal the soiled diapers in a plastic bag before disposal.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possible, women who are pregnant or breastfeeding should avoid touching a child’s body waste during and for 48 hours after the child receives chemotherapy. If it is necessary for a pregnant woman to handle soiled items during this time, they should wear disposable nitrile gloves.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0BD0C2F5-0971-479F-8BD7-9E891D3171FC}" type="slidenum">
              <a:rPr lang="en-US" smtClean="0"/>
              <a:pPr/>
              <a:t>40</a:t>
            </a:fld>
            <a:endParaRPr lang="en-US"/>
          </a:p>
        </p:txBody>
      </p:sp>
    </p:spTree>
    <p:extLst>
      <p:ext uri="{BB962C8B-B14F-4D97-AF65-F5344CB8AC3E}">
        <p14:creationId xmlns:p14="http://schemas.microsoft.com/office/powerpoint/2010/main" val="2125428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Giving Medicines</a:t>
            </a: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It is important to understand the reason for each of your child’s medicines, and how to give each of them correctly.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main types of medicines are for: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Treatment of cancer (some children will take these medicines at home)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Prevention of complications (such as infection)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Management of symptoms (such as pain and nausea) </a:t>
            </a:r>
          </a:p>
          <a:p>
            <a:endParaRPr lang="en-US" dirty="0"/>
          </a:p>
        </p:txBody>
      </p:sp>
      <p:sp>
        <p:nvSpPr>
          <p:cNvPr id="4" name="Slide Number Placeholder 3"/>
          <p:cNvSpPr>
            <a:spLocks noGrp="1"/>
          </p:cNvSpPr>
          <p:nvPr>
            <p:ph type="sldNum" sz="quarter" idx="10"/>
          </p:nvPr>
        </p:nvSpPr>
        <p:spPr/>
        <p:txBody>
          <a:bodyPr/>
          <a:lstStyle/>
          <a:p>
            <a:fld id="{CB3E9208-8A84-4205-96E0-9B8811C00D9D}" type="slidenum">
              <a:rPr lang="en-US" smtClean="0"/>
              <a:pPr/>
              <a:t>41</a:t>
            </a:fld>
            <a:endParaRPr lang="en-US"/>
          </a:p>
        </p:txBody>
      </p:sp>
    </p:spTree>
    <p:extLst>
      <p:ext uri="{BB962C8B-B14F-4D97-AF65-F5344CB8AC3E}">
        <p14:creationId xmlns:p14="http://schemas.microsoft.com/office/powerpoint/2010/main" val="10284844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Giving Medicines</a:t>
            </a: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Before you go home, you will receive a list of your child’s medicines. Be sure that you know: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name of each medicine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each medicine is for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much medicine to give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to give the medicine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to give the medicine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Your child’s nurse can show you how to give each of the medicines to your child. Talk with the nurse to plan a time to practice giving the medicines to your child before you go home.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It is also best to pick up your child’s medicines from the pharmacy before you go home so that you can review them with the health care team. If you are not able to pick up the medicines before you go home, be sure you know where to get the medicine, and what to do if the pharmacy is unable to get any of your child’s medicines for you.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If your child has trouble taking medicines or cannot swallow pills, tell your child’s nurse or doctor. They can help you find the best way to give the medicine to your child. Your nurse or child life specialist may also be able to help your child learn and practice how to swallow pills. </a:t>
            </a:r>
          </a:p>
        </p:txBody>
      </p:sp>
      <p:sp>
        <p:nvSpPr>
          <p:cNvPr id="4" name="Slide Number Placeholder 3"/>
          <p:cNvSpPr>
            <a:spLocks noGrp="1"/>
          </p:cNvSpPr>
          <p:nvPr>
            <p:ph type="sldNum" sz="quarter" idx="10"/>
          </p:nvPr>
        </p:nvSpPr>
        <p:spPr/>
        <p:txBody>
          <a:bodyPr/>
          <a:lstStyle/>
          <a:p>
            <a:fld id="{0BD0C2F5-0971-479F-8BD7-9E891D3171FC}" type="slidenum">
              <a:rPr lang="en-US" smtClean="0"/>
              <a:pPr/>
              <a:t>42</a:t>
            </a:fld>
            <a:endParaRPr lang="en-US"/>
          </a:p>
        </p:txBody>
      </p:sp>
    </p:spTree>
    <p:extLst>
      <p:ext uri="{BB962C8B-B14F-4D97-AF65-F5344CB8AC3E}">
        <p14:creationId xmlns:p14="http://schemas.microsoft.com/office/powerpoint/2010/main" val="2361106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After you go home: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Bring your child’s medicines and medicine list with you each time you come to the clinic, hospital, or Emergency Room.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Let your doctor or nurse know right away when your child’s supply of any medicine is running low.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Keep your child’s medicines locked in a safe place, out of reach of children and pets.</a:t>
            </a:r>
          </a:p>
        </p:txBody>
      </p:sp>
      <p:sp>
        <p:nvSpPr>
          <p:cNvPr id="4" name="Slide Number Placeholder 3"/>
          <p:cNvSpPr>
            <a:spLocks noGrp="1"/>
          </p:cNvSpPr>
          <p:nvPr>
            <p:ph type="sldNum" sz="quarter" idx="10"/>
          </p:nvPr>
        </p:nvSpPr>
        <p:spPr/>
        <p:txBody>
          <a:bodyPr/>
          <a:lstStyle/>
          <a:p>
            <a:fld id="{0BD0C2F5-0971-479F-8BD7-9E891D3171FC}" type="slidenum">
              <a:rPr lang="en-US" smtClean="0"/>
              <a:pPr/>
              <a:t>43</a:t>
            </a:fld>
            <a:endParaRPr lang="en-US"/>
          </a:p>
        </p:txBody>
      </p:sp>
    </p:spTree>
    <p:extLst>
      <p:ext uri="{BB962C8B-B14F-4D97-AF65-F5344CB8AC3E}">
        <p14:creationId xmlns:p14="http://schemas.microsoft.com/office/powerpoint/2010/main" val="3642922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E9208-8A84-4205-96E0-9B8811C00D9D}" type="slidenum">
              <a:rPr lang="en-US" smtClean="0"/>
              <a:pPr/>
              <a:t>44</a:t>
            </a:fld>
            <a:endParaRPr lang="en-US"/>
          </a:p>
        </p:txBody>
      </p:sp>
    </p:spTree>
    <p:extLst>
      <p:ext uri="{BB962C8B-B14F-4D97-AF65-F5344CB8AC3E}">
        <p14:creationId xmlns:p14="http://schemas.microsoft.com/office/powerpoint/2010/main" val="887510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Brain Tumor and Shunt Precautions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a:buSzPct val="120000"/>
              <a:buNone/>
            </a:pPr>
            <a:r>
              <a:rPr lang="en-US" b="1" dirty="0"/>
              <a:t>Call </a:t>
            </a:r>
            <a:r>
              <a:rPr lang="en-US" b="1" dirty="0">
                <a:effectLst>
                  <a:outerShdw blurRad="38100" dist="38100" dir="2700000" algn="tl">
                    <a:srgbClr val="000000">
                      <a:alpha val="43137"/>
                    </a:srgbClr>
                  </a:outerShdw>
                </a:effectLst>
              </a:rPr>
              <a:t>911 </a:t>
            </a:r>
            <a:r>
              <a:rPr lang="en-US" b="1" dirty="0"/>
              <a:t>immediately if your child has:</a:t>
            </a:r>
          </a:p>
          <a:p>
            <a:pPr marL="342900" marR="0" lvl="0" indent="-342900" algn="l" defTabSz="914400" rtl="0" eaLnBrk="1" fontAlgn="auto" latinLnBrk="0" hangingPunct="1">
              <a:lnSpc>
                <a:spcPct val="100000"/>
              </a:lnSpc>
              <a:spcBef>
                <a:spcPts val="0"/>
              </a:spcBef>
              <a:spcAft>
                <a:spcPts val="0"/>
              </a:spcAft>
              <a:buClrTx/>
              <a:buSzPct val="120000"/>
              <a:buFont typeface="Arial" panose="020B0604020202020204" pitchFamily="34" charset="0"/>
              <a:buChar char="•"/>
              <a:tabLst/>
              <a:defRPr/>
            </a:pPr>
            <a:r>
              <a:rPr lang="en-US" b="0" dirty="0"/>
              <a:t>A seizure and you have not</a:t>
            </a:r>
            <a:r>
              <a:rPr lang="en-US" b="0" baseline="0" dirty="0"/>
              <a:t> been taught what to do at </a:t>
            </a:r>
            <a:r>
              <a:rPr lang="en-US" b="0" baseline="0" dirty="0" smtClean="0"/>
              <a:t>home</a:t>
            </a:r>
            <a:endParaRPr lang="en-US" sz="2000" b="1" dirty="0">
              <a:solidFill>
                <a:schemeClr val="accent6"/>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smtClean="0"/>
              <a:t>Call </a:t>
            </a:r>
            <a:r>
              <a:rPr lang="en-US" b="1" dirty="0"/>
              <a:t>your health care team immediately if your child has: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Severe or repeated headaches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Repeated vomiting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Extreme sleepiness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Irritability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Confusion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Swelling or redness along the shunt tract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p:txBody>
      </p:sp>
      <p:sp>
        <p:nvSpPr>
          <p:cNvPr id="4" name="Slide Number Placeholder 3"/>
          <p:cNvSpPr>
            <a:spLocks noGrp="1"/>
          </p:cNvSpPr>
          <p:nvPr>
            <p:ph type="sldNum" sz="quarter" idx="10"/>
          </p:nvPr>
        </p:nvSpPr>
        <p:spPr/>
        <p:txBody>
          <a:bodyPr/>
          <a:lstStyle/>
          <a:p>
            <a:fld id="{0BD0C2F5-0971-479F-8BD7-9E891D3171FC}" type="slidenum">
              <a:rPr lang="en-US" smtClean="0"/>
              <a:pPr/>
              <a:t>45</a:t>
            </a:fld>
            <a:endParaRPr lang="en-US"/>
          </a:p>
        </p:txBody>
      </p:sp>
    </p:spTree>
    <p:extLst>
      <p:ext uri="{BB962C8B-B14F-4D97-AF65-F5344CB8AC3E}">
        <p14:creationId xmlns:p14="http://schemas.microsoft.com/office/powerpoint/2010/main" val="12655936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E9208-8A84-4205-96E0-9B8811C00D9D}" type="slidenum">
              <a:rPr lang="en-US" smtClean="0"/>
              <a:pPr/>
              <a:t>46</a:t>
            </a:fld>
            <a:endParaRPr lang="en-US"/>
          </a:p>
        </p:txBody>
      </p:sp>
    </p:spTree>
    <p:extLst>
      <p:ext uri="{BB962C8B-B14F-4D97-AF65-F5344CB8AC3E}">
        <p14:creationId xmlns:p14="http://schemas.microsoft.com/office/powerpoint/2010/main" val="38027555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Wound</a:t>
            </a:r>
            <a:r>
              <a:rPr lang="en-US" b="1" baseline="0" dirty="0"/>
              <a:t> Care:</a:t>
            </a: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your child has had surgery: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Your child’s nurse can show you how to care for the wound and to change the bandage if needed.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Generally, it is important to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Keep the area clean and dry, and to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Protect the wound from stress (such as rough activities) until it is fully healed.</a:t>
            </a:r>
            <a:endParaRPr lang="en-US" b="0" dirty="0"/>
          </a:p>
        </p:txBody>
      </p:sp>
      <p:sp>
        <p:nvSpPr>
          <p:cNvPr id="4" name="Slide Number Placeholder 3"/>
          <p:cNvSpPr>
            <a:spLocks noGrp="1"/>
          </p:cNvSpPr>
          <p:nvPr>
            <p:ph type="sldNum" sz="quarter" idx="10"/>
          </p:nvPr>
        </p:nvSpPr>
        <p:spPr/>
        <p:txBody>
          <a:bodyPr/>
          <a:lstStyle/>
          <a:p>
            <a:fld id="{0BD0C2F5-0971-479F-8BD7-9E891D3171FC}" type="slidenum">
              <a:rPr lang="en-US" smtClean="0"/>
              <a:pPr/>
              <a:t>47</a:t>
            </a:fld>
            <a:endParaRPr lang="en-US"/>
          </a:p>
        </p:txBody>
      </p:sp>
    </p:spTree>
    <p:extLst>
      <p:ext uri="{BB962C8B-B14F-4D97-AF65-F5344CB8AC3E}">
        <p14:creationId xmlns:p14="http://schemas.microsoft.com/office/powerpoint/2010/main" val="3547826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E9208-8A84-4205-96E0-9B8811C00D9D}" type="slidenum">
              <a:rPr lang="en-US" smtClean="0"/>
              <a:pPr/>
              <a:t>48</a:t>
            </a:fld>
            <a:endParaRPr lang="en-US"/>
          </a:p>
        </p:txBody>
      </p:sp>
    </p:spTree>
    <p:extLst>
      <p:ext uri="{BB962C8B-B14F-4D97-AF65-F5344CB8AC3E}">
        <p14:creationId xmlns:p14="http://schemas.microsoft.com/office/powerpoint/2010/main" val="36660699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E9208-8A84-4205-96E0-9B8811C00D9D}" type="slidenum">
              <a:rPr lang="en-US" smtClean="0"/>
              <a:pPr/>
              <a:t>49</a:t>
            </a:fld>
            <a:endParaRPr lang="en-US"/>
          </a:p>
        </p:txBody>
      </p:sp>
    </p:spTree>
    <p:extLst>
      <p:ext uri="{BB962C8B-B14F-4D97-AF65-F5344CB8AC3E}">
        <p14:creationId xmlns:p14="http://schemas.microsoft.com/office/powerpoint/2010/main" val="96908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b="1" dirty="0"/>
              <a:t>What is cancer?</a:t>
            </a:r>
          </a:p>
          <a:p>
            <a:pPr marL="171450" indent="-171450">
              <a:buFont typeface="Arial" panose="020B0604020202020204" pitchFamily="34" charset="0"/>
              <a:buChar char="•"/>
            </a:pPr>
            <a:r>
              <a:rPr lang="en-US" dirty="0"/>
              <a:t>Cancer is one name for a group of diseases. Each type of cancer has its own name, treatment, and prognosis (chance of responding to treatment). </a:t>
            </a:r>
          </a:p>
          <a:p>
            <a:pPr marL="171450" indent="-171450">
              <a:buFont typeface="Arial" panose="020B0604020202020204" pitchFamily="34" charset="0"/>
              <a:buChar char="•"/>
            </a:pPr>
            <a:r>
              <a:rPr lang="en-US" dirty="0"/>
              <a:t>Cancer in children can generally be divided into three groups:</a:t>
            </a:r>
          </a:p>
          <a:p>
            <a:pPr marL="628650" lvl="1" indent="-171450">
              <a:buFont typeface="Arial" panose="020B0604020202020204" pitchFamily="34" charset="0"/>
              <a:buChar char="•"/>
            </a:pPr>
            <a:r>
              <a:rPr lang="en-US" b="1" dirty="0"/>
              <a:t>Leukemias</a:t>
            </a:r>
            <a:r>
              <a:rPr lang="en-US" dirty="0"/>
              <a:t> are cancers of the blood-forming</a:t>
            </a:r>
            <a:r>
              <a:rPr lang="en-US" baseline="0" dirty="0"/>
              <a:t> cells</a:t>
            </a:r>
          </a:p>
          <a:p>
            <a:pPr marL="628650" lvl="1" indent="-171450">
              <a:buFont typeface="Arial" panose="020B0604020202020204" pitchFamily="34" charset="0"/>
              <a:buChar char="•"/>
            </a:pPr>
            <a:r>
              <a:rPr lang="en-US" b="1" baseline="0" dirty="0"/>
              <a:t>Lymphomas</a:t>
            </a:r>
            <a:r>
              <a:rPr lang="en-US" baseline="0" dirty="0"/>
              <a:t> are cancers of the immune system</a:t>
            </a:r>
          </a:p>
          <a:p>
            <a:pPr marL="628650" lvl="1" indent="-171450">
              <a:buFont typeface="Arial" panose="020B0604020202020204" pitchFamily="34" charset="0"/>
              <a:buChar char="•"/>
            </a:pPr>
            <a:r>
              <a:rPr lang="en-US" b="1" baseline="0" dirty="0"/>
              <a:t>Solid tumors </a:t>
            </a:r>
            <a:r>
              <a:rPr lang="en-US" baseline="0" dirty="0"/>
              <a:t>are cancers of the brain, bones, muscles, organs, and other tissues in the body</a:t>
            </a:r>
          </a:p>
        </p:txBody>
      </p:sp>
      <p:sp>
        <p:nvSpPr>
          <p:cNvPr id="4" name="Slide Number Placeholder 3"/>
          <p:cNvSpPr>
            <a:spLocks noGrp="1"/>
          </p:cNvSpPr>
          <p:nvPr>
            <p:ph type="sldNum" sz="quarter" idx="10"/>
          </p:nvPr>
        </p:nvSpPr>
        <p:spPr/>
        <p:txBody>
          <a:bodyPr/>
          <a:lstStyle/>
          <a:p>
            <a:fld id="{0BD0C2F5-0971-479F-8BD7-9E891D3171FC}" type="slidenum">
              <a:rPr lang="en-US" smtClean="0"/>
              <a:pPr/>
              <a:t>5</a:t>
            </a:fld>
            <a:endParaRPr lang="en-US"/>
          </a:p>
        </p:txBody>
      </p:sp>
    </p:spTree>
    <p:extLst>
      <p:ext uri="{BB962C8B-B14F-4D97-AF65-F5344CB8AC3E}">
        <p14:creationId xmlns:p14="http://schemas.microsoft.com/office/powerpoint/2010/main" val="30756022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E9208-8A84-4205-96E0-9B8811C00D9D}" type="slidenum">
              <a:rPr lang="en-US" smtClean="0"/>
              <a:pPr/>
              <a:t>50</a:t>
            </a:fld>
            <a:endParaRPr lang="en-US"/>
          </a:p>
        </p:txBody>
      </p:sp>
    </p:spTree>
    <p:extLst>
      <p:ext uri="{BB962C8B-B14F-4D97-AF65-F5344CB8AC3E}">
        <p14:creationId xmlns:p14="http://schemas.microsoft.com/office/powerpoint/2010/main" val="12068262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E9208-8A84-4205-96E0-9B8811C00D9D}" type="slidenum">
              <a:rPr lang="en-US" smtClean="0"/>
              <a:pPr/>
              <a:t>51</a:t>
            </a:fld>
            <a:endParaRPr lang="en-US"/>
          </a:p>
        </p:txBody>
      </p:sp>
    </p:spTree>
    <p:extLst>
      <p:ext uri="{BB962C8B-B14F-4D97-AF65-F5344CB8AC3E}">
        <p14:creationId xmlns:p14="http://schemas.microsoft.com/office/powerpoint/2010/main" val="2349249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E9208-8A84-4205-96E0-9B8811C00D9D}" type="slidenum">
              <a:rPr lang="en-US" smtClean="0"/>
              <a:pPr/>
              <a:t>52</a:t>
            </a:fld>
            <a:endParaRPr lang="en-US"/>
          </a:p>
        </p:txBody>
      </p:sp>
    </p:spTree>
    <p:extLst>
      <p:ext uri="{BB962C8B-B14F-4D97-AF65-F5344CB8AC3E}">
        <p14:creationId xmlns:p14="http://schemas.microsoft.com/office/powerpoint/2010/main" val="1725458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E9208-8A84-4205-96E0-9B8811C00D9D}" type="slidenum">
              <a:rPr lang="en-US" smtClean="0"/>
              <a:pPr/>
              <a:t>53</a:t>
            </a:fld>
            <a:endParaRPr lang="en-US"/>
          </a:p>
        </p:txBody>
      </p:sp>
    </p:spTree>
    <p:extLst>
      <p:ext uri="{BB962C8B-B14F-4D97-AF65-F5344CB8AC3E}">
        <p14:creationId xmlns:p14="http://schemas.microsoft.com/office/powerpoint/2010/main" val="31845592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E9208-8A84-4205-96E0-9B8811C00D9D}" type="slidenum">
              <a:rPr lang="en-US" smtClean="0"/>
              <a:pPr/>
              <a:t>54</a:t>
            </a:fld>
            <a:endParaRPr lang="en-US"/>
          </a:p>
        </p:txBody>
      </p:sp>
    </p:spTree>
    <p:extLst>
      <p:ext uri="{BB962C8B-B14F-4D97-AF65-F5344CB8AC3E}">
        <p14:creationId xmlns:p14="http://schemas.microsoft.com/office/powerpoint/2010/main" val="15680434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E9208-8A84-4205-96E0-9B8811C00D9D}" type="slidenum">
              <a:rPr lang="en-US" smtClean="0"/>
              <a:pPr/>
              <a:t>55</a:t>
            </a:fld>
            <a:endParaRPr lang="en-US"/>
          </a:p>
        </p:txBody>
      </p:sp>
    </p:spTree>
    <p:extLst>
      <p:ext uri="{BB962C8B-B14F-4D97-AF65-F5344CB8AC3E}">
        <p14:creationId xmlns:p14="http://schemas.microsoft.com/office/powerpoint/2010/main" val="33549952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E9208-8A84-4205-96E0-9B8811C00D9D}" type="slidenum">
              <a:rPr lang="en-US" smtClean="0"/>
              <a:pPr/>
              <a:t>56</a:t>
            </a:fld>
            <a:endParaRPr lang="en-US"/>
          </a:p>
        </p:txBody>
      </p:sp>
    </p:spTree>
    <p:extLst>
      <p:ext uri="{BB962C8B-B14F-4D97-AF65-F5344CB8AC3E}">
        <p14:creationId xmlns:p14="http://schemas.microsoft.com/office/powerpoint/2010/main" val="3113118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How is cancer treated?</a:t>
            </a:r>
            <a:endParaRPr lang="en-US" sz="1200" b="1" kern="1200" baseline="0" dirty="0"/>
          </a:p>
          <a:p>
            <a:r>
              <a:rPr lang="en-US" sz="1200" b="0" kern="1200" baseline="0" dirty="0">
                <a:latin typeface="+mn-lt"/>
                <a:ea typeface="+mn-ea"/>
                <a:cs typeface="+mn-cs"/>
              </a:rPr>
              <a:t>Each type of childhood cancer will be treated differently, depending on what doctors have found to be the best treatment for that type of cancer. Your child may receive one type of treatment, or a combination of different types of treatment at different times during their therapy.</a:t>
            </a:r>
          </a:p>
          <a:p>
            <a:endParaRPr lang="en-US" sz="1200" b="0" kern="1200" baseline="0" dirty="0">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baseline="0" dirty="0">
                <a:latin typeface="+mn-lt"/>
                <a:ea typeface="+mn-ea"/>
                <a:cs typeface="+mn-cs"/>
              </a:rPr>
              <a:t>Note: Focus on the treatment option that is appropriate for the patient/family you are teaching.</a:t>
            </a:r>
          </a:p>
          <a:p>
            <a:endParaRPr lang="en-US" sz="1200" b="1" kern="1200" baseline="0" dirty="0">
              <a:latin typeface="+mn-lt"/>
              <a:ea typeface="+mn-ea"/>
              <a:cs typeface="+mn-cs"/>
            </a:endParaRPr>
          </a:p>
          <a:p>
            <a:r>
              <a:rPr lang="en-US" sz="1200" b="1" kern="1200" baseline="0" dirty="0">
                <a:latin typeface="+mn-lt"/>
                <a:ea typeface="+mn-ea"/>
                <a:cs typeface="+mn-cs"/>
              </a:rPr>
              <a:t>Chemotherapy</a:t>
            </a:r>
            <a:r>
              <a:rPr lang="en-US" sz="1200" b="0" kern="1200" baseline="0" dirty="0">
                <a:latin typeface="+mn-lt"/>
                <a:ea typeface="+mn-ea"/>
                <a:cs typeface="+mn-cs"/>
              </a:rPr>
              <a:t> is a type of</a:t>
            </a:r>
            <a:r>
              <a:rPr lang="en-US" sz="1200" b="1" kern="1200" baseline="0" dirty="0">
                <a:latin typeface="+mn-lt"/>
                <a:ea typeface="+mn-ea"/>
                <a:cs typeface="+mn-cs"/>
              </a:rPr>
              <a:t> </a:t>
            </a:r>
            <a:r>
              <a:rPr lang="en-US" sz="1200" kern="1200" baseline="0" dirty="0">
                <a:latin typeface="+mn-lt"/>
                <a:ea typeface="+mn-ea"/>
                <a:cs typeface="+mn-cs"/>
              </a:rPr>
              <a:t>medicine that treats cancer by stopping cells from growing, or by destroying cells. </a:t>
            </a:r>
          </a:p>
          <a:p>
            <a:pPr marL="171450" indent="-171450">
              <a:buFont typeface="Arial" panose="020B0604020202020204" pitchFamily="34" charset="0"/>
              <a:buChar char="•"/>
            </a:pPr>
            <a:r>
              <a:rPr lang="en-US" sz="1200" kern="1200" baseline="0" dirty="0">
                <a:latin typeface="+mn-lt"/>
                <a:ea typeface="+mn-ea"/>
                <a:cs typeface="+mn-cs"/>
              </a:rPr>
              <a:t>Chemotherapy can be given in a number of ways including: </a:t>
            </a:r>
          </a:p>
          <a:p>
            <a:pPr marL="628650" lvl="1" indent="-171450">
              <a:buFont typeface="Arial" panose="020B0604020202020204" pitchFamily="34" charset="0"/>
              <a:buChar char="•"/>
            </a:pPr>
            <a:r>
              <a:rPr lang="en-US" sz="1200" kern="1200" baseline="0" dirty="0">
                <a:latin typeface="+mn-lt"/>
                <a:ea typeface="+mn-ea"/>
                <a:cs typeface="+mn-cs"/>
              </a:rPr>
              <a:t>by mouth </a:t>
            </a:r>
          </a:p>
          <a:p>
            <a:pPr marL="628650" lvl="1" indent="-171450">
              <a:buFont typeface="Arial" panose="020B0604020202020204" pitchFamily="34" charset="0"/>
              <a:buChar char="•"/>
            </a:pPr>
            <a:r>
              <a:rPr lang="en-US" sz="1200" kern="1200" baseline="0" dirty="0">
                <a:latin typeface="+mn-lt"/>
                <a:ea typeface="+mn-ea"/>
                <a:cs typeface="+mn-cs"/>
              </a:rPr>
              <a:t>into a vein </a:t>
            </a:r>
          </a:p>
          <a:p>
            <a:pPr marL="628650" lvl="1" indent="-171450">
              <a:buFont typeface="Arial" panose="020B0604020202020204" pitchFamily="34" charset="0"/>
              <a:buChar char="•"/>
            </a:pPr>
            <a:r>
              <a:rPr lang="en-US" sz="1200" kern="1200" baseline="0" dirty="0">
                <a:latin typeface="+mn-lt"/>
                <a:ea typeface="+mn-ea"/>
                <a:cs typeface="+mn-cs"/>
              </a:rPr>
              <a:t>as an injection (shot) </a:t>
            </a:r>
          </a:p>
          <a:p>
            <a:pPr marL="628650" lvl="1" indent="-171450">
              <a:buFont typeface="Arial" panose="020B0604020202020204" pitchFamily="34" charset="0"/>
              <a:buChar char="•"/>
            </a:pPr>
            <a:r>
              <a:rPr lang="en-US" sz="1200" kern="1200" baseline="0" dirty="0">
                <a:latin typeface="+mn-lt"/>
                <a:ea typeface="+mn-ea"/>
                <a:cs typeface="+mn-cs"/>
              </a:rPr>
              <a:t>into the spinal fluid </a:t>
            </a:r>
          </a:p>
          <a:p>
            <a:pPr marL="0" lvl="1" indent="0">
              <a:buFont typeface="Arial" panose="020B0604020202020204" pitchFamily="34" charset="0"/>
              <a:buNone/>
            </a:pPr>
            <a:r>
              <a:rPr lang="en-US" sz="1200" kern="1200" baseline="0" dirty="0">
                <a:latin typeface="+mn-lt"/>
                <a:ea typeface="+mn-ea"/>
                <a:cs typeface="+mn-cs"/>
              </a:rPr>
              <a:t>Talk to your health care team about the ways your child’s chemotherapy will be given.</a:t>
            </a:r>
          </a:p>
          <a:p>
            <a:endParaRPr lang="en-US" sz="1200" b="1" kern="1200" baseline="0" dirty="0">
              <a:latin typeface="+mn-lt"/>
              <a:ea typeface="+mn-ea"/>
              <a:cs typeface="+mn-cs"/>
            </a:endParaRPr>
          </a:p>
          <a:p>
            <a:r>
              <a:rPr lang="en-US" sz="1200" b="1" kern="1200" baseline="0" dirty="0">
                <a:latin typeface="+mn-lt"/>
                <a:ea typeface="+mn-ea"/>
                <a:cs typeface="+mn-cs"/>
              </a:rPr>
              <a:t>Immunotherapy</a:t>
            </a:r>
            <a:r>
              <a:rPr lang="en-US" sz="1200" b="0" kern="1200" baseline="0" dirty="0">
                <a:latin typeface="+mn-lt"/>
                <a:ea typeface="+mn-ea"/>
                <a:cs typeface="+mn-cs"/>
              </a:rPr>
              <a:t> </a:t>
            </a:r>
            <a:r>
              <a:rPr lang="en-US" sz="1200" kern="1200" baseline="0" dirty="0">
                <a:latin typeface="+mn-lt"/>
                <a:ea typeface="+mn-ea"/>
                <a:cs typeface="+mn-cs"/>
              </a:rPr>
              <a:t>uses the immune system (infection fighting cells) or medicines made in the laboratory from immune cells to fight cancer. </a:t>
            </a:r>
          </a:p>
          <a:p>
            <a:pPr marL="171450" indent="-171450">
              <a:buFont typeface="Arial" panose="020B0604020202020204" pitchFamily="34" charset="0"/>
              <a:buChar char="•"/>
            </a:pPr>
            <a:r>
              <a:rPr lang="en-US" sz="1200" kern="1200" baseline="0" dirty="0">
                <a:latin typeface="+mn-lt"/>
                <a:ea typeface="+mn-ea"/>
                <a:cs typeface="+mn-cs"/>
              </a:rPr>
              <a:t>Immunotherapy can be given: </a:t>
            </a:r>
          </a:p>
          <a:p>
            <a:pPr marL="628650" lvl="1" indent="-171450">
              <a:buFont typeface="Arial" panose="020B0604020202020204" pitchFamily="34" charset="0"/>
              <a:buChar char="•"/>
            </a:pPr>
            <a:r>
              <a:rPr lang="en-US" sz="1200" kern="1200" baseline="0" dirty="0">
                <a:latin typeface="+mn-lt"/>
                <a:ea typeface="+mn-ea"/>
                <a:cs typeface="+mn-cs"/>
              </a:rPr>
              <a:t>By mouth </a:t>
            </a:r>
          </a:p>
          <a:p>
            <a:pPr marL="628650" lvl="1" indent="-171450">
              <a:buFont typeface="Arial" panose="020B0604020202020204" pitchFamily="34" charset="0"/>
              <a:buChar char="•"/>
            </a:pPr>
            <a:r>
              <a:rPr lang="en-US" sz="1200" kern="1200" baseline="0" dirty="0">
                <a:latin typeface="+mn-lt"/>
                <a:ea typeface="+mn-ea"/>
                <a:cs typeface="+mn-cs"/>
              </a:rPr>
              <a:t>Into a vein </a:t>
            </a:r>
          </a:p>
          <a:p>
            <a:pPr marL="0" lvl="1" indent="0">
              <a:buFont typeface="Arial" panose="020B0604020202020204" pitchFamily="34" charset="0"/>
              <a:buNone/>
            </a:pPr>
            <a:r>
              <a:rPr lang="en-US" sz="1200" kern="1200" baseline="0" dirty="0">
                <a:latin typeface="+mn-lt"/>
                <a:ea typeface="+mn-ea"/>
                <a:cs typeface="+mn-cs"/>
              </a:rPr>
              <a:t>Talk to your health care team about the ways your child’s chemotherapy will be given.</a:t>
            </a:r>
          </a:p>
          <a:p>
            <a:pPr marL="0" lvl="1" indent="0">
              <a:buFont typeface="Arial" panose="020B0604020202020204" pitchFamily="34" charset="0"/>
              <a:buNone/>
            </a:pPr>
            <a:endParaRPr lang="en-US" sz="1200" kern="1200" baseline="0" dirty="0">
              <a:latin typeface="+mn-lt"/>
              <a:ea typeface="+mn-ea"/>
              <a:cs typeface="+mn-cs"/>
            </a:endParaRPr>
          </a:p>
          <a:p>
            <a:pPr marL="171450" lvl="0" indent="-171450">
              <a:buFont typeface="Arial" panose="020B0604020202020204" pitchFamily="34" charset="0"/>
              <a:buChar char="•"/>
            </a:pPr>
            <a:endParaRPr lang="en-US" sz="1200" kern="1200" baseline="0" dirty="0">
              <a:latin typeface="+mn-lt"/>
              <a:ea typeface="+mn-ea"/>
              <a:cs typeface="+mn-cs"/>
            </a:endParaRPr>
          </a:p>
          <a:p>
            <a:r>
              <a:rPr lang="en-US" sz="1200" b="1" kern="1200" baseline="0" dirty="0">
                <a:latin typeface="+mn-lt"/>
                <a:ea typeface="+mn-ea"/>
                <a:cs typeface="+mn-cs"/>
              </a:rPr>
              <a:t>Surgery: </a:t>
            </a:r>
            <a:r>
              <a:rPr lang="en-US" sz="1200" kern="1200" baseline="0" dirty="0">
                <a:latin typeface="+mn-lt"/>
                <a:ea typeface="+mn-ea"/>
                <a:cs typeface="+mn-cs"/>
              </a:rPr>
              <a:t>Different types of surgery are used to treat cancer. </a:t>
            </a:r>
          </a:p>
          <a:p>
            <a:pPr marL="171450" indent="-171450">
              <a:buFont typeface="Arial" panose="020B0604020202020204" pitchFamily="34" charset="0"/>
              <a:buChar char="•"/>
            </a:pPr>
            <a:r>
              <a:rPr lang="en-US" sz="1200" kern="1200" baseline="0" dirty="0">
                <a:latin typeface="+mn-lt"/>
                <a:ea typeface="+mn-ea"/>
                <a:cs typeface="+mn-cs"/>
              </a:rPr>
              <a:t>Sometimes, taking out the tumor may be the only treatment needed. </a:t>
            </a:r>
          </a:p>
          <a:p>
            <a:pPr marL="171450" indent="-171450">
              <a:buFont typeface="Arial" panose="020B0604020202020204" pitchFamily="34" charset="0"/>
              <a:buChar char="•"/>
            </a:pPr>
            <a:r>
              <a:rPr lang="en-US" sz="1200" kern="1200" baseline="0" dirty="0">
                <a:latin typeface="+mn-lt"/>
                <a:ea typeface="+mn-ea"/>
                <a:cs typeface="+mn-cs"/>
              </a:rPr>
              <a:t>Usually chemotherapy, immunotherapy, or radiation is also used to kill any cancer cells still in the body</a:t>
            </a:r>
            <a:endParaRPr lang="en-US" sz="1200" b="1" kern="1200" baseline="0" dirty="0">
              <a:latin typeface="+mn-lt"/>
              <a:ea typeface="+mn-ea"/>
              <a:cs typeface="+mn-cs"/>
            </a:endParaRPr>
          </a:p>
          <a:p>
            <a:endParaRPr lang="en-US" sz="1200" b="1" kern="1200" baseline="0" dirty="0">
              <a:latin typeface="+mn-lt"/>
              <a:ea typeface="+mn-ea"/>
              <a:cs typeface="+mn-cs"/>
            </a:endParaRPr>
          </a:p>
          <a:p>
            <a:r>
              <a:rPr lang="en-US" sz="1200" b="1" kern="1200" baseline="0" dirty="0">
                <a:latin typeface="+mn-lt"/>
                <a:ea typeface="+mn-ea"/>
                <a:cs typeface="+mn-cs"/>
              </a:rPr>
              <a:t>Radiation therapy </a:t>
            </a:r>
            <a:r>
              <a:rPr lang="en-US" sz="1200" kern="1200" baseline="0" dirty="0">
                <a:latin typeface="+mn-lt"/>
                <a:ea typeface="+mn-ea"/>
                <a:cs typeface="+mn-cs"/>
              </a:rPr>
              <a:t>delivers high energy x-rays that damage and destroy rapidly growing cells, such as cancer cells. </a:t>
            </a:r>
          </a:p>
          <a:p>
            <a:endParaRPr lang="en-US" sz="1200" kern="1200" baseline="0" dirty="0">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Click</a:t>
            </a:r>
            <a:r>
              <a:rPr lang="en-US" i="1" baseline="0" dirty="0"/>
              <a:t> the button for the type of line your patient has to be taken directly to that section.</a:t>
            </a:r>
            <a:endParaRPr lang="en-US" i="1" dirty="0"/>
          </a:p>
          <a:p>
            <a:endParaRPr lang="en-US" sz="1200" kern="1200" baseline="0" dirty="0">
              <a:latin typeface="+mn-lt"/>
              <a:ea typeface="+mn-ea"/>
              <a:cs typeface="+mn-cs"/>
            </a:endParaRPr>
          </a:p>
          <a:p>
            <a:endParaRPr lang="en-US" sz="1200" kern="1200" baseline="0" dirty="0">
              <a:latin typeface="+mn-lt"/>
              <a:ea typeface="+mn-ea"/>
              <a:cs typeface="+mn-cs"/>
            </a:endParaRPr>
          </a:p>
        </p:txBody>
      </p:sp>
      <p:sp>
        <p:nvSpPr>
          <p:cNvPr id="4" name="Slide Number Placeholder 3"/>
          <p:cNvSpPr>
            <a:spLocks noGrp="1"/>
          </p:cNvSpPr>
          <p:nvPr>
            <p:ph type="sldNum" sz="quarter" idx="10"/>
          </p:nvPr>
        </p:nvSpPr>
        <p:spPr/>
        <p:txBody>
          <a:bodyPr/>
          <a:lstStyle/>
          <a:p>
            <a:fld id="{0BD0C2F5-0971-479F-8BD7-9E891D3171FC}" type="slidenum">
              <a:rPr lang="en-US" smtClean="0"/>
              <a:pPr/>
              <a:t>6</a:t>
            </a:fld>
            <a:endParaRPr lang="en-US"/>
          </a:p>
        </p:txBody>
      </p:sp>
    </p:spTree>
    <p:extLst>
      <p:ext uri="{BB962C8B-B14F-4D97-AF65-F5344CB8AC3E}">
        <p14:creationId xmlns:p14="http://schemas.microsoft.com/office/powerpoint/2010/main" val="211546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latin typeface="+mn-lt"/>
                <a:ea typeface="+mn-ea"/>
                <a:cs typeface="+mn-cs"/>
              </a:rPr>
              <a:t>A central venous line: </a:t>
            </a:r>
            <a:r>
              <a:rPr lang="en-US" sz="1200" kern="1200" baseline="0" dirty="0">
                <a:latin typeface="+mn-lt"/>
                <a:ea typeface="+mn-ea"/>
                <a:cs typeface="+mn-cs"/>
              </a:rPr>
              <a:t>provides a safe way to give medicines, including chemotherapy, through a vein.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latin typeface="+mn-lt"/>
                <a:ea typeface="+mn-ea"/>
                <a:cs typeface="+mn-cs"/>
              </a:rPr>
              <a:t>If your child has a </a:t>
            </a:r>
            <a:r>
              <a:rPr lang="en-US" sz="1200" b="1" kern="1200" baseline="0" dirty="0">
                <a:latin typeface="+mn-lt"/>
                <a:ea typeface="+mn-ea"/>
                <a:cs typeface="+mn-cs"/>
              </a:rPr>
              <a:t>PICC </a:t>
            </a:r>
            <a:r>
              <a:rPr lang="en-US" sz="1200" b="0" kern="1200" baseline="0" dirty="0">
                <a:latin typeface="+mn-lt"/>
                <a:ea typeface="+mn-ea"/>
                <a:cs typeface="+mn-cs"/>
              </a:rPr>
              <a:t>(peripherally inserted central catheter), </a:t>
            </a:r>
            <a:r>
              <a:rPr lang="en-US" sz="1200" kern="1200" baseline="0" dirty="0">
                <a:latin typeface="+mn-lt"/>
                <a:ea typeface="+mn-ea"/>
                <a:cs typeface="+mn-cs"/>
              </a:rPr>
              <a:t>your nurse will teach you how to care for this line at home, including how to cover the line for bathing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Never use scissors near the line or dressing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see a break or leak in the line, clamp the line above the break right away. Call your health care team and take your child to the hospital or clinic to have the line fixed. </a:t>
            </a:r>
            <a:endParaRPr lang="en-US" b="0" dirty="0"/>
          </a:p>
          <a:p>
            <a:pPr marL="171450" indent="-171450">
              <a:buFont typeface="Arial" panose="020B0604020202020204" pitchFamily="34" charset="0"/>
              <a:buChar char="•"/>
            </a:pPr>
            <a:endParaRPr lang="en-US" sz="1200" b="1" kern="1200" baseline="0" dirty="0">
              <a:latin typeface="+mn-lt"/>
              <a:ea typeface="+mn-ea"/>
              <a:cs typeface="+mn-cs"/>
            </a:endParaRPr>
          </a:p>
        </p:txBody>
      </p:sp>
      <p:sp>
        <p:nvSpPr>
          <p:cNvPr id="4" name="Slide Number Placeholder 3"/>
          <p:cNvSpPr>
            <a:spLocks noGrp="1"/>
          </p:cNvSpPr>
          <p:nvPr>
            <p:ph type="sldNum" sz="quarter" idx="10"/>
          </p:nvPr>
        </p:nvSpPr>
        <p:spPr/>
        <p:txBody>
          <a:bodyPr/>
          <a:lstStyle/>
          <a:p>
            <a:fld id="{0BD0C2F5-0971-479F-8BD7-9E891D3171FC}" type="slidenum">
              <a:rPr lang="en-US" smtClean="0"/>
              <a:pPr/>
              <a:t>7</a:t>
            </a:fld>
            <a:endParaRPr lang="en-US"/>
          </a:p>
        </p:txBody>
      </p:sp>
    </p:spTree>
    <p:extLst>
      <p:ext uri="{BB962C8B-B14F-4D97-AF65-F5344CB8AC3E}">
        <p14:creationId xmlns:p14="http://schemas.microsoft.com/office/powerpoint/2010/main" val="991937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latin typeface="+mn-lt"/>
                <a:ea typeface="+mn-ea"/>
                <a:cs typeface="+mn-cs"/>
              </a:rPr>
              <a:t>A central venous line: </a:t>
            </a:r>
            <a:r>
              <a:rPr lang="en-US" sz="1200" kern="1200" baseline="0" dirty="0">
                <a:latin typeface="+mn-lt"/>
                <a:ea typeface="+mn-ea"/>
                <a:cs typeface="+mn-cs"/>
              </a:rPr>
              <a:t>provides a safe way to give medicines, including chemotherapy, through a vein. </a:t>
            </a:r>
          </a:p>
          <a:p>
            <a:pPr marL="171450" indent="-171450">
              <a:buFont typeface="Arial" panose="020B0604020202020204" pitchFamily="34" charset="0"/>
              <a:buChar char="•"/>
            </a:pPr>
            <a:r>
              <a:rPr lang="en-US" sz="1200" kern="1200" baseline="0" dirty="0">
                <a:latin typeface="+mn-lt"/>
                <a:ea typeface="+mn-ea"/>
                <a:cs typeface="+mn-cs"/>
              </a:rPr>
              <a:t>If your child has an </a:t>
            </a:r>
            <a:r>
              <a:rPr lang="en-US" sz="1200" b="1" kern="1200" baseline="0" dirty="0">
                <a:latin typeface="+mn-lt"/>
                <a:ea typeface="+mn-ea"/>
                <a:cs typeface="+mn-cs"/>
              </a:rPr>
              <a:t>external CVL</a:t>
            </a:r>
            <a:r>
              <a:rPr lang="en-US" sz="1200" kern="1200" baseline="0" dirty="0">
                <a:latin typeface="+mn-lt"/>
                <a:ea typeface="+mn-ea"/>
                <a:cs typeface="+mn-cs"/>
              </a:rPr>
              <a:t>, your nurse will teach you how to care for this line at home, including how to cover the line for bathing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Never use scissors near the line or dressing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see a break or leak in the line, clamp the line above the break right away. Call your health care team and take your child to the hospital or clinic to have the line fixed. </a:t>
            </a:r>
            <a:endParaRPr lang="en-US" b="0" dirty="0"/>
          </a:p>
          <a:p>
            <a:pPr marL="0" indent="0">
              <a:buFont typeface="Arial" panose="020B0604020202020204" pitchFamily="34" charset="0"/>
              <a:buNone/>
            </a:pPr>
            <a:endParaRPr lang="en-US" sz="1200" kern="1200" baseline="0" dirty="0">
              <a:latin typeface="+mn-lt"/>
              <a:ea typeface="+mn-ea"/>
              <a:cs typeface="+mn-cs"/>
            </a:endParaRPr>
          </a:p>
        </p:txBody>
      </p:sp>
      <p:sp>
        <p:nvSpPr>
          <p:cNvPr id="4" name="Slide Number Placeholder 3"/>
          <p:cNvSpPr>
            <a:spLocks noGrp="1"/>
          </p:cNvSpPr>
          <p:nvPr>
            <p:ph type="sldNum" sz="quarter" idx="10"/>
          </p:nvPr>
        </p:nvSpPr>
        <p:spPr/>
        <p:txBody>
          <a:bodyPr/>
          <a:lstStyle/>
          <a:p>
            <a:fld id="{0BD0C2F5-0971-479F-8BD7-9E891D3171FC}" type="slidenum">
              <a:rPr lang="en-US" smtClean="0"/>
              <a:pPr/>
              <a:t>8</a:t>
            </a:fld>
            <a:endParaRPr lang="en-US"/>
          </a:p>
        </p:txBody>
      </p:sp>
    </p:spTree>
    <p:extLst>
      <p:ext uri="{BB962C8B-B14F-4D97-AF65-F5344CB8AC3E}">
        <p14:creationId xmlns:p14="http://schemas.microsoft.com/office/powerpoint/2010/main" val="1863863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latin typeface="+mn-lt"/>
                <a:ea typeface="+mn-ea"/>
                <a:cs typeface="+mn-cs"/>
              </a:rPr>
              <a:t>A central venous line: </a:t>
            </a:r>
            <a:r>
              <a:rPr lang="en-US" sz="1200" kern="1200" baseline="0" dirty="0">
                <a:latin typeface="+mn-lt"/>
                <a:ea typeface="+mn-ea"/>
                <a:cs typeface="+mn-cs"/>
              </a:rPr>
              <a:t>provides a safe way to give medicines, including chemotherapy, through a vein.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latin typeface="+mn-lt"/>
                <a:ea typeface="+mn-ea"/>
                <a:cs typeface="+mn-cs"/>
              </a:rPr>
              <a:t>A </a:t>
            </a:r>
            <a:r>
              <a:rPr lang="en-US" sz="1200" b="1" kern="1200" baseline="0" dirty="0">
                <a:latin typeface="+mn-lt"/>
                <a:ea typeface="+mn-ea"/>
                <a:cs typeface="+mn-cs"/>
              </a:rPr>
              <a:t>port</a:t>
            </a:r>
            <a:r>
              <a:rPr lang="en-US" sz="1200" kern="1200" baseline="0" dirty="0">
                <a:latin typeface="+mn-lt"/>
                <a:ea typeface="+mn-ea"/>
                <a:cs typeface="+mn-cs"/>
              </a:rPr>
              <a:t> is a catheter under the skin. A special needle is inserted into the 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latin typeface="+mn-lt"/>
                <a:ea typeface="+mn-ea"/>
                <a:cs typeface="+mn-cs"/>
              </a:rPr>
              <a:t>If your child has a </a:t>
            </a:r>
            <a:r>
              <a:rPr lang="en-US" sz="1200" b="0" kern="1200" baseline="0" dirty="0">
                <a:latin typeface="+mn-lt"/>
                <a:ea typeface="+mn-ea"/>
                <a:cs typeface="+mn-cs"/>
              </a:rPr>
              <a:t>port</a:t>
            </a:r>
            <a:r>
              <a:rPr lang="en-US" sz="1200" kern="1200" baseline="0" dirty="0">
                <a:latin typeface="+mn-lt"/>
                <a:ea typeface="+mn-ea"/>
                <a:cs typeface="+mn-cs"/>
              </a:rPr>
              <a:t>, you may be asked to apply a numbing cream on the skin over the port before your child comes to the clinic or Emergency Room. The cream can help make putting the needle in the port easier for your child. Check with your child’s nurse to see if this is something your child will need.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t>When your child is not in the hospital or clinic, the needle does not stay in the port. Your child will not have any lines/tubes outside of the skin.</a:t>
            </a:r>
            <a:endParaRPr lang="en-US" dirty="0"/>
          </a:p>
          <a:p>
            <a:endParaRPr lang="en-US" sz="1200" kern="1200" baseline="0" dirty="0">
              <a:latin typeface="+mn-lt"/>
              <a:ea typeface="+mn-ea"/>
              <a:cs typeface="+mn-cs"/>
            </a:endParaRPr>
          </a:p>
        </p:txBody>
      </p:sp>
      <p:sp>
        <p:nvSpPr>
          <p:cNvPr id="4" name="Slide Number Placeholder 3"/>
          <p:cNvSpPr>
            <a:spLocks noGrp="1"/>
          </p:cNvSpPr>
          <p:nvPr>
            <p:ph type="sldNum" sz="quarter" idx="10"/>
          </p:nvPr>
        </p:nvSpPr>
        <p:spPr/>
        <p:txBody>
          <a:bodyPr/>
          <a:lstStyle/>
          <a:p>
            <a:fld id="{0BD0C2F5-0971-479F-8BD7-9E891D3171FC}" type="slidenum">
              <a:rPr lang="en-US" smtClean="0"/>
              <a:pPr/>
              <a:t>9</a:t>
            </a:fld>
            <a:endParaRPr lang="en-US"/>
          </a:p>
        </p:txBody>
      </p:sp>
    </p:spTree>
    <p:extLst>
      <p:ext uri="{BB962C8B-B14F-4D97-AF65-F5344CB8AC3E}">
        <p14:creationId xmlns:p14="http://schemas.microsoft.com/office/powerpoint/2010/main" val="2548590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52400" y="228600"/>
            <a:ext cx="8763000" cy="5486400"/>
          </a:xfrm>
          <a:prstGeom prst="rect">
            <a:avLst/>
          </a:prstGeom>
          <a:solidFill>
            <a:schemeClr val="tx1"/>
          </a:solidFill>
          <a:ln>
            <a:noFill/>
          </a:ln>
          <a:effectLst>
            <a:outerShdw blurRad="40005" dist="22860" dir="5400000" algn="t"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6"/>
          <p:cNvSpPr>
            <a:spLocks noGrp="1"/>
          </p:cNvSpPr>
          <p:nvPr>
            <p:ph type="body" sz="quarter" idx="10" hasCustomPrompt="1"/>
          </p:nvPr>
        </p:nvSpPr>
        <p:spPr>
          <a:xfrm>
            <a:off x="1488603" y="3494690"/>
            <a:ext cx="6176066" cy="1107996"/>
          </a:xfrm>
          <a:prstGeom prst="rect">
            <a:avLst/>
          </a:prstGeom>
        </p:spPr>
        <p:txBody>
          <a:bodyPr vert="horz" wrap="square" lIns="0" tIns="0" rIns="0" bIns="0">
            <a:spAutoFit/>
          </a:bodyPr>
          <a:lstStyle>
            <a:lvl1pPr marL="0" marR="0" indent="0" algn="ctr" defTabSz="457153" rtl="0" eaLnBrk="1" fontAlgn="auto" latinLnBrk="0" hangingPunct="1">
              <a:lnSpc>
                <a:spcPct val="100000"/>
              </a:lnSpc>
              <a:spcBef>
                <a:spcPts val="0"/>
              </a:spcBef>
              <a:spcAft>
                <a:spcPts val="0"/>
              </a:spcAft>
              <a:buClr>
                <a:schemeClr val="accent5"/>
              </a:buClr>
              <a:buSzTx/>
              <a:buFontTx/>
              <a:buNone/>
              <a:tabLst/>
              <a:defRPr sz="3600" b="0">
                <a:solidFill>
                  <a:schemeClr val="accent5"/>
                </a:solidFill>
              </a:defRPr>
            </a:lvl1pPr>
          </a:lstStyle>
          <a:p>
            <a:pPr lvl="0"/>
            <a:r>
              <a:rPr lang="en-US" dirty="0"/>
              <a:t>Click to edit </a:t>
            </a:r>
            <a:br>
              <a:rPr lang="en-US" dirty="0"/>
            </a:br>
            <a:r>
              <a:rPr lang="en-US" dirty="0"/>
              <a:t>Master text styles</a:t>
            </a:r>
          </a:p>
        </p:txBody>
      </p:sp>
      <p:sp>
        <p:nvSpPr>
          <p:cNvPr id="9" name="Text Placeholder 6"/>
          <p:cNvSpPr>
            <a:spLocks noGrp="1"/>
          </p:cNvSpPr>
          <p:nvPr>
            <p:ph type="body" sz="quarter" idx="11" hasCustomPrompt="1"/>
          </p:nvPr>
        </p:nvSpPr>
        <p:spPr>
          <a:xfrm>
            <a:off x="568656" y="945838"/>
            <a:ext cx="7924800" cy="749141"/>
          </a:xfrm>
          <a:prstGeom prst="flowChartAlternateProcess">
            <a:avLst/>
          </a:prstGeom>
          <a:solidFill>
            <a:schemeClr val="bg1"/>
          </a:solidFill>
        </p:spPr>
        <p:txBody>
          <a:bodyPr vert="horz" wrap="square" lIns="0" tIns="0" rIns="0" bIns="0">
            <a:spAutoFit/>
          </a:bodyPr>
          <a:lstStyle>
            <a:lvl1pPr marL="0" marR="0" indent="0" algn="ctr" defTabSz="457153" rtl="0" eaLnBrk="1" fontAlgn="auto" latinLnBrk="0" hangingPunct="1">
              <a:lnSpc>
                <a:spcPct val="100000"/>
              </a:lnSpc>
              <a:spcBef>
                <a:spcPts val="0"/>
              </a:spcBef>
              <a:spcAft>
                <a:spcPts val="0"/>
              </a:spcAft>
              <a:buClr>
                <a:schemeClr val="accent5"/>
              </a:buClr>
              <a:buSzTx/>
              <a:buFontTx/>
              <a:buNone/>
              <a:tabLst/>
              <a:defRPr sz="4400" b="0">
                <a:solidFill>
                  <a:schemeClr val="accent6"/>
                </a:solidFill>
              </a:defRPr>
            </a:lvl1pPr>
          </a:lstStyle>
          <a:p>
            <a:pPr lvl="0"/>
            <a:r>
              <a:rPr lang="en-US" dirty="0"/>
              <a:t>Click to edit Master title style</a:t>
            </a:r>
          </a:p>
        </p:txBody>
      </p:sp>
    </p:spTree>
    <p:extLst>
      <p:ext uri="{BB962C8B-B14F-4D97-AF65-F5344CB8AC3E}">
        <p14:creationId xmlns:p14="http://schemas.microsoft.com/office/powerpoint/2010/main" val="340514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3026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19622" y="13496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p:cNvSpPr>
            <a:spLocks noGrp="1"/>
          </p:cNvSpPr>
          <p:nvPr>
            <p:ph sz="half" idx="2"/>
          </p:nvPr>
        </p:nvSpPr>
        <p:spPr>
          <a:xfrm>
            <a:off x="4610622" y="13496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152400" y="371475"/>
            <a:ext cx="8572500" cy="590921"/>
          </a:xfrm>
        </p:spPr>
        <p:txBody>
          <a:bodyPr/>
          <a:lstStyle/>
          <a:p>
            <a:r>
              <a:rPr lang="en-US"/>
              <a:t>Click to edit Master title style</a:t>
            </a:r>
            <a:endParaRPr lang="en-US" dirty="0"/>
          </a:p>
        </p:txBody>
      </p:sp>
    </p:spTree>
    <p:extLst>
      <p:ext uri="{BB962C8B-B14F-4D97-AF65-F5344CB8AC3E}">
        <p14:creationId xmlns:p14="http://schemas.microsoft.com/office/powerpoint/2010/main" val="2909312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152400" y="228600"/>
            <a:ext cx="8763000" cy="5486400"/>
          </a:xfrm>
          <a:prstGeom prst="rect">
            <a:avLst/>
          </a:prstGeom>
          <a:solidFill>
            <a:schemeClr val="tx2"/>
          </a:solidFill>
          <a:ln>
            <a:noFill/>
          </a:ln>
          <a:effectLst>
            <a:outerShdw blurRad="40005" dist="22860" dir="5400000" algn="t"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8" name="Text Placeholder 6"/>
          <p:cNvSpPr>
            <a:spLocks noGrp="1"/>
          </p:cNvSpPr>
          <p:nvPr>
            <p:ph type="body" sz="quarter" idx="10" hasCustomPrompt="1"/>
          </p:nvPr>
        </p:nvSpPr>
        <p:spPr>
          <a:xfrm>
            <a:off x="1119188" y="3494690"/>
            <a:ext cx="6176066" cy="984885"/>
          </a:xfrm>
          <a:prstGeom prst="rect">
            <a:avLst/>
          </a:prstGeom>
        </p:spPr>
        <p:txBody>
          <a:bodyPr vert="horz" wrap="square" lIns="0" tIns="0" rIns="0" bIns="0">
            <a:spAutoFit/>
          </a:bodyPr>
          <a:lstStyle>
            <a:lvl1pPr marL="0" marR="0" indent="0" algn="l" defTabSz="457153" rtl="0" eaLnBrk="1" fontAlgn="auto" latinLnBrk="0" hangingPunct="1">
              <a:lnSpc>
                <a:spcPct val="100000"/>
              </a:lnSpc>
              <a:spcBef>
                <a:spcPts val="0"/>
              </a:spcBef>
              <a:spcAft>
                <a:spcPts val="0"/>
              </a:spcAft>
              <a:buClr>
                <a:schemeClr val="accent5"/>
              </a:buClr>
              <a:buSzTx/>
              <a:buFontTx/>
              <a:buNone/>
              <a:tabLst/>
              <a:defRPr sz="3200" b="0">
                <a:solidFill>
                  <a:schemeClr val="tx1"/>
                </a:solidFill>
                <a:latin typeface="+mn-lt"/>
              </a:defRPr>
            </a:lvl1pPr>
          </a:lstStyle>
          <a:p>
            <a:pPr lvl="0"/>
            <a:r>
              <a:rPr lang="en-US" dirty="0"/>
              <a:t>Click to edit </a:t>
            </a:r>
            <a:br>
              <a:rPr lang="en-US" dirty="0"/>
            </a:br>
            <a:r>
              <a:rPr lang="en-US" dirty="0"/>
              <a:t>Master text styles</a:t>
            </a:r>
          </a:p>
        </p:txBody>
      </p:sp>
      <p:sp>
        <p:nvSpPr>
          <p:cNvPr id="9" name="Text Placeholder 6"/>
          <p:cNvSpPr>
            <a:spLocks noGrp="1"/>
          </p:cNvSpPr>
          <p:nvPr>
            <p:ph type="body" sz="quarter" idx="11" hasCustomPrompt="1"/>
          </p:nvPr>
        </p:nvSpPr>
        <p:spPr>
          <a:xfrm>
            <a:off x="1119188" y="1532692"/>
            <a:ext cx="6905625" cy="553998"/>
          </a:xfrm>
          <a:prstGeom prst="rect">
            <a:avLst/>
          </a:prstGeom>
        </p:spPr>
        <p:txBody>
          <a:bodyPr vert="horz" wrap="square" lIns="0" tIns="0" rIns="0" bIns="0">
            <a:spAutoFit/>
          </a:bodyPr>
          <a:lstStyle>
            <a:lvl1pPr>
              <a:defRPr lang="en-US" sz="3600" b="1" kern="800" spc="70" dirty="0" smtClean="0">
                <a:solidFill>
                  <a:schemeClr val="tx1"/>
                </a:solidFill>
                <a:latin typeface="+mn-lt"/>
              </a:defRPr>
            </a:lvl1pPr>
          </a:lstStyle>
          <a:p>
            <a:pPr marL="0" marR="0" lvl="0" indent="0" defTabSz="457153" fontAlgn="auto">
              <a:lnSpc>
                <a:spcPct val="100000"/>
              </a:lnSpc>
              <a:spcBef>
                <a:spcPts val="0"/>
              </a:spcBef>
              <a:spcAft>
                <a:spcPts val="0"/>
              </a:spcAft>
              <a:buClr>
                <a:schemeClr val="accent5"/>
              </a:buClr>
              <a:buSzTx/>
              <a:buFontTx/>
              <a:buNone/>
              <a:tabLst/>
            </a:pPr>
            <a:r>
              <a:rPr lang="en-US" dirty="0"/>
              <a:t>Click to edit Master title style</a:t>
            </a:r>
          </a:p>
        </p:txBody>
      </p:sp>
    </p:spTree>
    <p:extLst>
      <p:ext uri="{BB962C8B-B14F-4D97-AF65-F5344CB8AC3E}">
        <p14:creationId xmlns:p14="http://schemas.microsoft.com/office/powerpoint/2010/main" val="3149177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152400" y="228600"/>
            <a:ext cx="8763000" cy="5486400"/>
          </a:xfrm>
          <a:prstGeom prst="rect">
            <a:avLst/>
          </a:prstGeom>
          <a:solidFill>
            <a:schemeClr val="bg2"/>
          </a:solidFill>
          <a:ln>
            <a:noFill/>
          </a:ln>
          <a:effectLst>
            <a:outerShdw blurRad="40005" dist="22860" dir="5400000" algn="t"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8" name="Text Placeholder 6"/>
          <p:cNvSpPr>
            <a:spLocks noGrp="1"/>
          </p:cNvSpPr>
          <p:nvPr>
            <p:ph type="body" sz="quarter" idx="10" hasCustomPrompt="1"/>
          </p:nvPr>
        </p:nvSpPr>
        <p:spPr>
          <a:xfrm>
            <a:off x="1119188" y="3494690"/>
            <a:ext cx="6176066" cy="984885"/>
          </a:xfrm>
          <a:prstGeom prst="rect">
            <a:avLst/>
          </a:prstGeom>
        </p:spPr>
        <p:txBody>
          <a:bodyPr vert="horz" wrap="square" lIns="0" tIns="0" rIns="0" bIns="0">
            <a:spAutoFit/>
          </a:bodyPr>
          <a:lstStyle>
            <a:lvl1pPr marL="0" marR="0" indent="0" algn="l" defTabSz="457153" rtl="0" eaLnBrk="1" fontAlgn="auto" latinLnBrk="0" hangingPunct="1">
              <a:lnSpc>
                <a:spcPct val="100000"/>
              </a:lnSpc>
              <a:spcBef>
                <a:spcPts val="0"/>
              </a:spcBef>
              <a:spcAft>
                <a:spcPts val="0"/>
              </a:spcAft>
              <a:buClr>
                <a:schemeClr val="accent5"/>
              </a:buClr>
              <a:buSzTx/>
              <a:buFontTx/>
              <a:buNone/>
              <a:tabLst/>
              <a:defRPr sz="3200" b="0">
                <a:solidFill>
                  <a:schemeClr val="tx1"/>
                </a:solidFill>
                <a:latin typeface="+mn-lt"/>
              </a:defRPr>
            </a:lvl1pPr>
          </a:lstStyle>
          <a:p>
            <a:pPr lvl="0"/>
            <a:r>
              <a:rPr lang="en-US" dirty="0"/>
              <a:t>Click to edit </a:t>
            </a:r>
            <a:br>
              <a:rPr lang="en-US" dirty="0"/>
            </a:br>
            <a:r>
              <a:rPr lang="en-US" dirty="0"/>
              <a:t>Master text styles</a:t>
            </a:r>
          </a:p>
        </p:txBody>
      </p:sp>
      <p:sp>
        <p:nvSpPr>
          <p:cNvPr id="9" name="Text Placeholder 6"/>
          <p:cNvSpPr>
            <a:spLocks noGrp="1"/>
          </p:cNvSpPr>
          <p:nvPr>
            <p:ph type="body" sz="quarter" idx="11" hasCustomPrompt="1"/>
          </p:nvPr>
        </p:nvSpPr>
        <p:spPr>
          <a:xfrm>
            <a:off x="1119188" y="1532692"/>
            <a:ext cx="6905625" cy="553998"/>
          </a:xfrm>
          <a:prstGeom prst="rect">
            <a:avLst/>
          </a:prstGeom>
        </p:spPr>
        <p:txBody>
          <a:bodyPr vert="horz" wrap="square" lIns="0" tIns="0" rIns="0" bIns="0">
            <a:spAutoFit/>
          </a:bodyPr>
          <a:lstStyle>
            <a:lvl1pPr>
              <a:defRPr lang="en-US" sz="3600" b="1" kern="800" spc="70" dirty="0" smtClean="0">
                <a:solidFill>
                  <a:schemeClr val="tx1"/>
                </a:solidFill>
                <a:latin typeface="+mn-lt"/>
              </a:defRPr>
            </a:lvl1pPr>
          </a:lstStyle>
          <a:p>
            <a:pPr marL="0" marR="0" lvl="0" indent="0" defTabSz="457153" fontAlgn="auto">
              <a:lnSpc>
                <a:spcPct val="100000"/>
              </a:lnSpc>
              <a:spcBef>
                <a:spcPts val="0"/>
              </a:spcBef>
              <a:spcAft>
                <a:spcPts val="0"/>
              </a:spcAft>
              <a:buClr>
                <a:schemeClr val="accent5"/>
              </a:buClr>
              <a:buSzTx/>
              <a:buFontTx/>
              <a:buNone/>
              <a:tabLst/>
            </a:pPr>
            <a:r>
              <a:rPr lang="en-US" dirty="0"/>
              <a:t>Click to edit Master title style</a:t>
            </a:r>
          </a:p>
        </p:txBody>
      </p:sp>
    </p:spTree>
    <p:extLst>
      <p:ext uri="{BB962C8B-B14F-4D97-AF65-F5344CB8AC3E}">
        <p14:creationId xmlns:p14="http://schemas.microsoft.com/office/powerpoint/2010/main" val="161437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userDrawn="1"/>
        </p:nvSpPr>
        <p:spPr>
          <a:xfrm>
            <a:off x="152400" y="228600"/>
            <a:ext cx="8763000" cy="5486400"/>
          </a:xfrm>
          <a:prstGeom prst="rect">
            <a:avLst/>
          </a:prstGeom>
          <a:solidFill>
            <a:schemeClr val="bg1"/>
          </a:solidFill>
          <a:ln>
            <a:noFill/>
          </a:ln>
          <a:effectLst>
            <a:outerShdw blurRad="40005" dist="22860" dir="5400000" algn="t"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sp>
        <p:nvSpPr>
          <p:cNvPr id="8" name="Text Placeholder 6"/>
          <p:cNvSpPr>
            <a:spLocks noGrp="1"/>
          </p:cNvSpPr>
          <p:nvPr>
            <p:ph type="body" sz="quarter" idx="10" hasCustomPrompt="1"/>
          </p:nvPr>
        </p:nvSpPr>
        <p:spPr>
          <a:xfrm>
            <a:off x="1119188" y="3494690"/>
            <a:ext cx="6176066" cy="984885"/>
          </a:xfrm>
          <a:prstGeom prst="rect">
            <a:avLst/>
          </a:prstGeom>
        </p:spPr>
        <p:txBody>
          <a:bodyPr vert="horz" wrap="square" lIns="0" tIns="0" rIns="0" bIns="0">
            <a:spAutoFit/>
          </a:bodyPr>
          <a:lstStyle>
            <a:lvl1pPr marL="0" marR="0" indent="0" algn="l" defTabSz="457153" rtl="0" eaLnBrk="1" fontAlgn="auto" latinLnBrk="0" hangingPunct="1">
              <a:lnSpc>
                <a:spcPct val="100000"/>
              </a:lnSpc>
              <a:spcBef>
                <a:spcPts val="0"/>
              </a:spcBef>
              <a:spcAft>
                <a:spcPts val="0"/>
              </a:spcAft>
              <a:buClr>
                <a:schemeClr val="accent5"/>
              </a:buClr>
              <a:buSzTx/>
              <a:buFontTx/>
              <a:buNone/>
              <a:tabLst/>
              <a:defRPr sz="3200" b="0">
                <a:solidFill>
                  <a:schemeClr val="tx1"/>
                </a:solidFill>
                <a:latin typeface="+mn-lt"/>
              </a:defRPr>
            </a:lvl1pPr>
          </a:lstStyle>
          <a:p>
            <a:pPr lvl="0"/>
            <a:r>
              <a:rPr lang="en-US" dirty="0"/>
              <a:t>Click to edit </a:t>
            </a:r>
            <a:br>
              <a:rPr lang="en-US" dirty="0"/>
            </a:br>
            <a:r>
              <a:rPr lang="en-US" dirty="0"/>
              <a:t>Master text styles</a:t>
            </a:r>
          </a:p>
        </p:txBody>
      </p:sp>
      <p:sp>
        <p:nvSpPr>
          <p:cNvPr id="9" name="Text Placeholder 6"/>
          <p:cNvSpPr>
            <a:spLocks noGrp="1"/>
          </p:cNvSpPr>
          <p:nvPr>
            <p:ph type="body" sz="quarter" idx="11" hasCustomPrompt="1"/>
          </p:nvPr>
        </p:nvSpPr>
        <p:spPr>
          <a:xfrm>
            <a:off x="1119188" y="1532692"/>
            <a:ext cx="6905625" cy="553998"/>
          </a:xfrm>
          <a:prstGeom prst="rect">
            <a:avLst/>
          </a:prstGeom>
        </p:spPr>
        <p:txBody>
          <a:bodyPr vert="horz" wrap="square" lIns="0" tIns="0" rIns="0" bIns="0">
            <a:spAutoFit/>
          </a:bodyPr>
          <a:lstStyle>
            <a:lvl1pPr>
              <a:defRPr lang="en-US" sz="3600" b="1" kern="800" spc="70" dirty="0" smtClean="0">
                <a:solidFill>
                  <a:schemeClr val="tx1"/>
                </a:solidFill>
                <a:latin typeface="+mn-lt"/>
              </a:defRPr>
            </a:lvl1pPr>
          </a:lstStyle>
          <a:p>
            <a:pPr marL="0" marR="0" lvl="0" indent="0" defTabSz="457153" fontAlgn="auto">
              <a:lnSpc>
                <a:spcPct val="100000"/>
              </a:lnSpc>
              <a:spcBef>
                <a:spcPts val="0"/>
              </a:spcBef>
              <a:spcAft>
                <a:spcPts val="0"/>
              </a:spcAft>
              <a:buClr>
                <a:schemeClr val="accent5"/>
              </a:buClr>
              <a:buSzTx/>
              <a:buFontTx/>
              <a:buNone/>
              <a:tabLst/>
            </a:pPr>
            <a:r>
              <a:rPr lang="en-US" dirty="0"/>
              <a:t>Click to edit Master title style</a:t>
            </a:r>
          </a:p>
        </p:txBody>
      </p:sp>
    </p:spTree>
    <p:extLst>
      <p:ext uri="{BB962C8B-B14F-4D97-AF65-F5344CB8AC3E}">
        <p14:creationId xmlns:p14="http://schemas.microsoft.com/office/powerpoint/2010/main" val="177627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246185" y="967153"/>
            <a:ext cx="8610600" cy="0"/>
          </a:xfrm>
          <a:prstGeom prst="line">
            <a:avLst/>
          </a:prstGeom>
          <a:ln w="25400">
            <a:solidFill>
              <a:srgbClr val="D6D6D6"/>
            </a:solidFill>
          </a:ln>
          <a:effectLst>
            <a:outerShdw blurRad="40005" dist="20320" dir="5400000" algn="t" rotWithShape="0">
              <a:prstClr val="black">
                <a:alpha val="38000"/>
              </a:prstClr>
            </a:outerShdw>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152400" y="371475"/>
            <a:ext cx="8572500" cy="590921"/>
          </a:xfrm>
          <a:prstGeom prst="rect">
            <a:avLst/>
          </a:prstGeom>
        </p:spPr>
        <p:txBody>
          <a:bodyPr vert="horz" lIns="91430" tIns="45715" rIns="91430" bIns="45715">
            <a:spAutoFit/>
          </a:bodyPr>
          <a:lstStyle/>
          <a:p>
            <a:pPr lvl="0" defTabSz="457153"/>
            <a:r>
              <a:rPr lang="en-US" dirty="0"/>
              <a:t>Click to edit Master title style</a:t>
            </a:r>
          </a:p>
        </p:txBody>
      </p:sp>
      <p:sp>
        <p:nvSpPr>
          <p:cNvPr id="3" name="Text Placeholder 2"/>
          <p:cNvSpPr>
            <a:spLocks noGrp="1"/>
          </p:cNvSpPr>
          <p:nvPr>
            <p:ph type="body" idx="1"/>
          </p:nvPr>
        </p:nvSpPr>
        <p:spPr>
          <a:xfrm>
            <a:off x="381000" y="1371600"/>
            <a:ext cx="8343900" cy="45152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pic>
        <p:nvPicPr>
          <p:cNvPr id="8" name="Picture 7" descr="COG_Logo_RGB.png"/>
          <p:cNvPicPr>
            <a:picLocks noChangeAspect="1"/>
          </p:cNvPicPr>
          <p:nvPr userDrawn="1"/>
        </p:nvPicPr>
        <p:blipFill>
          <a:blip r:embed="rId8" cstate="print"/>
          <a:stretch>
            <a:fillRect/>
          </a:stretch>
        </p:blipFill>
        <p:spPr>
          <a:xfrm>
            <a:off x="304800" y="6096000"/>
            <a:ext cx="984250" cy="568678"/>
          </a:xfrm>
          <a:prstGeom prst="rect">
            <a:avLst/>
          </a:prstGeom>
        </p:spPr>
      </p:pic>
      <p:pic>
        <p:nvPicPr>
          <p:cNvPr id="9" name="Picture 8" descr="COG_single_line.png"/>
          <p:cNvPicPr>
            <a:picLocks noChangeAspect="1"/>
          </p:cNvPicPr>
          <p:nvPr userDrawn="1"/>
        </p:nvPicPr>
        <p:blipFill>
          <a:blip r:embed="rId9" cstate="print"/>
          <a:stretch>
            <a:fillRect/>
          </a:stretch>
        </p:blipFill>
        <p:spPr>
          <a:xfrm>
            <a:off x="1371600" y="6382103"/>
            <a:ext cx="2261547" cy="130175"/>
          </a:xfrm>
          <a:prstGeom prst="rect">
            <a:avLst/>
          </a:prstGeom>
        </p:spPr>
      </p:pic>
      <p:sp>
        <p:nvSpPr>
          <p:cNvPr id="10" name="Text Placeholder 13"/>
          <p:cNvSpPr txBox="1">
            <a:spLocks/>
          </p:cNvSpPr>
          <p:nvPr userDrawn="1"/>
        </p:nvSpPr>
        <p:spPr>
          <a:xfrm>
            <a:off x="8686800" y="6399312"/>
            <a:ext cx="156731" cy="153888"/>
          </a:xfrm>
          <a:prstGeom prst="rect">
            <a:avLst/>
          </a:prstGeom>
        </p:spPr>
        <p:txBody>
          <a:bodyPr vert="horz" wrap="none" lIns="0" tIns="0" rIns="0" bIns="0">
            <a:spAutoFit/>
          </a:bodyPr>
          <a:lstStyle>
            <a:lvl1pPr>
              <a:lnSpc>
                <a:spcPct val="100000"/>
              </a:lnSpc>
              <a:spcBef>
                <a:spcPts val="0"/>
              </a:spcBef>
              <a:defRPr sz="1000" b="0" i="0" spc="0">
                <a:solidFill>
                  <a:schemeClr val="tx1"/>
                </a:solidFill>
                <a:latin typeface="Arial"/>
                <a:cs typeface="Aria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marL="0" marR="0" lvl="0" indent="0" algn="l" defTabSz="457153" rtl="0" eaLnBrk="1" fontAlgn="auto" latinLnBrk="0" hangingPunct="1">
              <a:lnSpc>
                <a:spcPct val="100000"/>
              </a:lnSpc>
              <a:spcBef>
                <a:spcPts val="0"/>
              </a:spcBef>
              <a:spcAft>
                <a:spcPts val="0"/>
              </a:spcAft>
              <a:buClr>
                <a:schemeClr val="accent5"/>
              </a:buClr>
              <a:buSzTx/>
              <a:buFontTx/>
              <a:buNone/>
              <a:tabLst/>
              <a:defRPr/>
            </a:pPr>
            <a:fld id="{2EED0D42-5738-6642-BC13-08D50DCB792D}" type="slidenum">
              <a:rPr kumimoji="0" lang="en-US" sz="1000" b="0" i="0" u="none" strike="noStrike" kern="800" cap="none" spc="0" normalizeH="0" baseline="0" noProof="0" smtClean="0">
                <a:ln>
                  <a:noFill/>
                </a:ln>
                <a:solidFill>
                  <a:schemeClr val="tx1"/>
                </a:solidFill>
                <a:effectLst/>
                <a:uLnTx/>
                <a:uFillTx/>
                <a:latin typeface="+mn-lt"/>
                <a:ea typeface="+mn-ea"/>
                <a:cs typeface="Arial"/>
              </a:rPr>
              <a:pPr marL="0" marR="0" lvl="0" indent="0" algn="l" defTabSz="457153" rtl="0" eaLnBrk="1" fontAlgn="auto" latinLnBrk="0" hangingPunct="1">
                <a:lnSpc>
                  <a:spcPct val="100000"/>
                </a:lnSpc>
                <a:spcBef>
                  <a:spcPts val="0"/>
                </a:spcBef>
                <a:spcAft>
                  <a:spcPts val="0"/>
                </a:spcAft>
                <a:buClr>
                  <a:schemeClr val="accent5"/>
                </a:buClr>
                <a:buSzTx/>
                <a:buFontTx/>
                <a:buNone/>
                <a:tabLst/>
                <a:defRPr/>
              </a:pPr>
              <a:t>‹#›</a:t>
            </a:fld>
            <a:endParaRPr kumimoji="0" lang="en-US" sz="1000" b="0" i="0" u="none" strike="noStrike" kern="800" cap="none" spc="0" normalizeH="0" baseline="0" noProof="0" dirty="0">
              <a:ln>
                <a:noFill/>
              </a:ln>
              <a:solidFill>
                <a:schemeClr val="tx1"/>
              </a:solidFill>
              <a:effectLst/>
              <a:uLnTx/>
              <a:uFillTx/>
              <a:latin typeface="+mn-lt"/>
              <a:ea typeface="+mn-ea"/>
              <a:cs typeface="Arial"/>
            </a:endParaRPr>
          </a:p>
        </p:txBody>
      </p:sp>
    </p:spTree>
    <p:extLst>
      <p:ext uri="{BB962C8B-B14F-4D97-AF65-F5344CB8AC3E}">
        <p14:creationId xmlns:p14="http://schemas.microsoft.com/office/powerpoint/2010/main" val="795564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lang="en-US" sz="3600" b="1" kern="1200" dirty="0">
          <a:solidFill>
            <a:schemeClr val="accent2"/>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9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9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47.xml"/><Relationship Id="rId3" Type="http://schemas.openxmlformats.org/officeDocument/2006/relationships/slide" Target="slide5.xml"/><Relationship Id="rId7" Type="http://schemas.openxmlformats.org/officeDocument/2006/relationships/slide" Target="slide24.xml"/><Relationship Id="rId12" Type="http://schemas.openxmlformats.org/officeDocument/2006/relationships/slide" Target="slide45.xml"/><Relationship Id="rId2" Type="http://schemas.openxmlformats.org/officeDocument/2006/relationships/notesSlide" Target="../notesSlides/notesSlide3.xml"/><Relationship Id="rId16" Type="http://schemas.openxmlformats.org/officeDocument/2006/relationships/slide" Target="slide9.xml"/><Relationship Id="rId1" Type="http://schemas.openxmlformats.org/officeDocument/2006/relationships/slideLayout" Target="../slideLayouts/slideLayout6.xml"/><Relationship Id="rId6" Type="http://schemas.openxmlformats.org/officeDocument/2006/relationships/slide" Target="slide16.xml"/><Relationship Id="rId11" Type="http://schemas.openxmlformats.org/officeDocument/2006/relationships/slide" Target="slide38.xml"/><Relationship Id="rId5" Type="http://schemas.openxmlformats.org/officeDocument/2006/relationships/slide" Target="slide14.xml"/><Relationship Id="rId15" Type="http://schemas.openxmlformats.org/officeDocument/2006/relationships/slide" Target="slide8.xml"/><Relationship Id="rId10" Type="http://schemas.openxmlformats.org/officeDocument/2006/relationships/slide" Target="slide33.xml"/><Relationship Id="rId4" Type="http://schemas.openxmlformats.org/officeDocument/2006/relationships/slide" Target="slide6.xml"/><Relationship Id="rId9" Type="http://schemas.openxmlformats.org/officeDocument/2006/relationships/slide" Target="slide41.xml"/><Relationship Id="rId14" Type="http://schemas.openxmlformats.org/officeDocument/2006/relationships/slide" Target="slide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slide" Target="slide48.xml"/><Relationship Id="rId4" Type="http://schemas.openxmlformats.org/officeDocument/2006/relationships/slide" Target="slide3.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slide" Target="slide48.xml"/><Relationship Id="rId4" Type="http://schemas.openxmlformats.org/officeDocument/2006/relationships/slide" Target="slide3.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slide" Target="slide48.xml"/><Relationship Id="rId4" Type="http://schemas.openxmlformats.org/officeDocument/2006/relationships/slide" Target="slide3.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40415"/>
          </a:xfrm>
          <a:prstGeom prst="rect">
            <a:avLst/>
          </a:prstGeom>
        </p:spPr>
      </p:pic>
    </p:spTree>
    <p:extLst>
      <p:ext uri="{BB962C8B-B14F-4D97-AF65-F5344CB8AC3E}">
        <p14:creationId xmlns:p14="http://schemas.microsoft.com/office/powerpoint/2010/main" val="2491519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0"/>
            <a:ext cx="9144000" cy="6857999"/>
          </a:xfrm>
          <a:prstGeom prst="rect">
            <a:avLst/>
          </a:prstGeom>
        </p:spPr>
      </p:pic>
      <p:sp>
        <p:nvSpPr>
          <p:cNvPr id="8" name="TextBox 7">
            <a:hlinkClick r:id="rId4"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759987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565" y="1"/>
            <a:ext cx="9141435" cy="6858000"/>
          </a:xfrm>
          <a:prstGeom prst="rect">
            <a:avLst/>
          </a:prstGeom>
        </p:spPr>
      </p:pic>
      <p:sp>
        <p:nvSpPr>
          <p:cNvPr id="7" name="TextBox 6">
            <a:hlinkClick r:id="rId4"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2351467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0"/>
            <a:ext cx="9141061" cy="6858000"/>
          </a:xfrm>
          <a:prstGeom prst="rect">
            <a:avLst/>
          </a:prstGeom>
        </p:spPr>
      </p:pic>
      <p:sp>
        <p:nvSpPr>
          <p:cNvPr id="7" name="TextBox 6">
            <a:hlinkClick r:id="rId4"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773364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1"/>
            <a:ext cx="9144000" cy="6858000"/>
          </a:xfrm>
          <a:prstGeom prst="rect">
            <a:avLst/>
          </a:prstGeom>
        </p:spPr>
      </p:pic>
      <p:sp>
        <p:nvSpPr>
          <p:cNvPr id="4" name="TextBox 3">
            <a:hlinkClick r:id="rId4"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3400801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6935" cy="6858000"/>
          </a:xfrm>
          <a:prstGeom prst="rect">
            <a:avLst/>
          </a:prstGeom>
        </p:spPr>
      </p:pic>
      <p:sp>
        <p:nvSpPr>
          <p:cNvPr id="6" name="Content Placeholder 5"/>
          <p:cNvSpPr>
            <a:spLocks noGrp="1"/>
          </p:cNvSpPr>
          <p:nvPr>
            <p:ph idx="1"/>
          </p:nvPr>
        </p:nvSpPr>
        <p:spPr>
          <a:solidFill>
            <a:schemeClr val="bg2"/>
          </a:solidFill>
        </p:spPr>
        <p:txBody>
          <a:bodyPr>
            <a:normAutofit/>
          </a:bodyPr>
          <a:lstStyle/>
          <a:p>
            <a:endParaRPr lang="en-US" dirty="0"/>
          </a:p>
          <a:p>
            <a:pPr>
              <a:buNone/>
            </a:pPr>
            <a:r>
              <a:rPr lang="en-US" sz="3200" b="1" dirty="0">
                <a:latin typeface="Calibri" pitchFamily="34" charset="0"/>
              </a:rPr>
              <a:t>Daytime: </a:t>
            </a:r>
            <a:r>
              <a:rPr lang="en-US" sz="3200" dirty="0">
                <a:latin typeface="Calibri" pitchFamily="34" charset="0"/>
              </a:rPr>
              <a:t>_______________________________</a:t>
            </a:r>
          </a:p>
          <a:p>
            <a:pPr marL="0" indent="0">
              <a:buNone/>
            </a:pPr>
            <a:endParaRPr lang="en-US" sz="3200" dirty="0">
              <a:latin typeface="Calibri" pitchFamily="34" charset="0"/>
            </a:endParaRPr>
          </a:p>
          <a:p>
            <a:pPr>
              <a:buNone/>
            </a:pPr>
            <a:r>
              <a:rPr lang="en-US" sz="3200" b="1" dirty="0">
                <a:latin typeface="Calibri" pitchFamily="34" charset="0"/>
              </a:rPr>
              <a:t>After Hours: </a:t>
            </a:r>
            <a:r>
              <a:rPr lang="en-US" sz="3200" dirty="0">
                <a:latin typeface="Calibri" pitchFamily="34" charset="0"/>
              </a:rPr>
              <a:t>____________________________</a:t>
            </a:r>
          </a:p>
          <a:p>
            <a:endParaRPr lang="en-US" sz="3200" dirty="0">
              <a:latin typeface="Calibri" pitchFamily="34" charset="0"/>
            </a:endParaRPr>
          </a:p>
          <a:p>
            <a:pPr>
              <a:buNone/>
            </a:pPr>
            <a:r>
              <a:rPr lang="en-US" sz="3200" b="1" dirty="0">
                <a:latin typeface="Calibri" pitchFamily="34" charset="0"/>
              </a:rPr>
              <a:t>Other: </a:t>
            </a:r>
            <a:r>
              <a:rPr lang="en-US" sz="3200" dirty="0">
                <a:latin typeface="Calibri" pitchFamily="34" charset="0"/>
              </a:rPr>
              <a:t>_________________________________</a:t>
            </a:r>
          </a:p>
        </p:txBody>
      </p:sp>
      <p:sp>
        <p:nvSpPr>
          <p:cNvPr id="5" name="TextBox 4">
            <a:hlinkClick r:id="rId4"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890977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
            <a:ext cx="9144000" cy="6844786"/>
          </a:xfrm>
          <a:prstGeom prst="rect">
            <a:avLst/>
          </a:prstGeom>
        </p:spPr>
      </p:pic>
      <p:sp>
        <p:nvSpPr>
          <p:cNvPr id="4" name="TextBox 3">
            <a:hlinkClick r:id="rId4"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1143314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1"/>
            <a:ext cx="9144000" cy="6858000"/>
          </a:xfrm>
          <a:prstGeom prst="rect">
            <a:avLst/>
          </a:prstGeom>
        </p:spPr>
      </p:pic>
      <p:sp>
        <p:nvSpPr>
          <p:cNvPr id="7" name="TextBox 6">
            <a:hlinkClick r:id="rId4" action="ppaction://hlinksldjump"/>
          </p:cNvPr>
          <p:cNvSpPr txBox="1"/>
          <p:nvPr/>
        </p:nvSpPr>
        <p:spPr>
          <a:xfrm>
            <a:off x="7437120" y="11703"/>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3111147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58000"/>
          </a:xfrm>
          <a:prstGeom prst="rect">
            <a:avLst/>
          </a:prstGeom>
        </p:spPr>
      </p:pic>
      <p:sp>
        <p:nvSpPr>
          <p:cNvPr id="12" name="Rectangle 11"/>
          <p:cNvSpPr/>
          <p:nvPr/>
        </p:nvSpPr>
        <p:spPr>
          <a:xfrm>
            <a:off x="0" y="1132573"/>
            <a:ext cx="9144000" cy="830997"/>
          </a:xfrm>
          <a:prstGeom prst="rect">
            <a:avLst/>
          </a:prstGeom>
          <a:solidFill>
            <a:schemeClr val="bg2"/>
          </a:solidFill>
        </p:spPr>
        <p:txBody>
          <a:bodyPr wrap="square">
            <a:spAutoFit/>
          </a:bodyPr>
          <a:lstStyle/>
          <a:p>
            <a:pPr algn="ctr"/>
            <a:r>
              <a:rPr lang="en-US" sz="2400" b="1" i="1" dirty="0">
                <a:solidFill>
                  <a:schemeClr val="accent6"/>
                </a:solidFill>
              </a:rPr>
              <a:t>Insert your hospital/clinic </a:t>
            </a:r>
          </a:p>
          <a:p>
            <a:pPr algn="ctr"/>
            <a:r>
              <a:rPr lang="en-US" sz="2400" b="1" i="1" dirty="0">
                <a:solidFill>
                  <a:schemeClr val="accent6"/>
                </a:solidFill>
              </a:rPr>
              <a:t>phone numbers here:</a:t>
            </a:r>
          </a:p>
        </p:txBody>
      </p:sp>
      <p:sp>
        <p:nvSpPr>
          <p:cNvPr id="16" name="TextBox 15">
            <a:hlinkClick r:id="rId4" action="ppaction://hlinksldjump"/>
          </p:cNvPr>
          <p:cNvSpPr txBox="1"/>
          <p:nvPr/>
        </p:nvSpPr>
        <p:spPr>
          <a:xfrm>
            <a:off x="7418070" y="-10586"/>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
        <p:nvSpPr>
          <p:cNvPr id="19" name="TextBox 18"/>
          <p:cNvSpPr txBox="1"/>
          <p:nvPr/>
        </p:nvSpPr>
        <p:spPr>
          <a:xfrm>
            <a:off x="1880403" y="2794733"/>
            <a:ext cx="6370462" cy="1661993"/>
          </a:xfrm>
          <a:prstGeom prst="rect">
            <a:avLst/>
          </a:prstGeom>
          <a:solidFill>
            <a:schemeClr val="bg2"/>
          </a:solidFill>
        </p:spPr>
        <p:txBody>
          <a:bodyPr wrap="square" rtlCol="0">
            <a:spAutoFit/>
          </a:bodyPr>
          <a:lstStyle/>
          <a:p>
            <a:pPr algn="ctr">
              <a:buClr>
                <a:schemeClr val="accent2"/>
              </a:buClr>
            </a:pPr>
            <a:endParaRPr lang="en-US" sz="2800" dirty="0">
              <a:solidFill>
                <a:schemeClr val="accent6"/>
              </a:solidFill>
              <a:latin typeface="Calibri" pitchFamily="34" charset="0"/>
            </a:endParaRPr>
          </a:p>
          <a:p>
            <a:pPr algn="ctr">
              <a:buClr>
                <a:schemeClr val="accent2"/>
              </a:buClr>
            </a:pPr>
            <a:r>
              <a:rPr lang="en-US" sz="2800" b="1" i="1" dirty="0">
                <a:solidFill>
                  <a:schemeClr val="accent6"/>
                </a:solidFill>
                <a:latin typeface="Calibri" pitchFamily="34" charset="0"/>
              </a:rPr>
              <a:t>Insert your hospital/clinic </a:t>
            </a:r>
          </a:p>
          <a:p>
            <a:pPr algn="ctr">
              <a:buClr>
                <a:schemeClr val="accent2"/>
              </a:buClr>
            </a:pPr>
            <a:r>
              <a:rPr lang="en-US" sz="2800" b="1" i="1" dirty="0">
                <a:solidFill>
                  <a:schemeClr val="accent6"/>
                </a:solidFill>
                <a:latin typeface="Calibri" pitchFamily="34" charset="0"/>
              </a:rPr>
              <a:t>fever guidelines here</a:t>
            </a:r>
            <a:endParaRPr lang="en-US" sz="2800" dirty="0">
              <a:solidFill>
                <a:schemeClr val="accent6"/>
              </a:solidFill>
              <a:latin typeface="Calibri" pitchFamily="34" charset="0"/>
            </a:endParaRPr>
          </a:p>
          <a:p>
            <a:pPr algn="ctr">
              <a:buClr>
                <a:schemeClr val="accent2">
                  <a:lumMod val="75000"/>
                </a:schemeClr>
              </a:buClr>
              <a:buFont typeface="Wingdings" pitchFamily="2" charset="2"/>
              <a:buChar char="§"/>
            </a:pPr>
            <a:endParaRPr lang="en-US" dirty="0">
              <a:latin typeface="Calibri" pitchFamily="34" charset="0"/>
            </a:endParaRPr>
          </a:p>
        </p:txBody>
      </p:sp>
    </p:spTree>
    <p:extLst>
      <p:ext uri="{BB962C8B-B14F-4D97-AF65-F5344CB8AC3E}">
        <p14:creationId xmlns:p14="http://schemas.microsoft.com/office/powerpoint/2010/main" val="3901543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6935" cy="6858000"/>
          </a:xfrm>
          <a:prstGeom prst="rect">
            <a:avLst/>
          </a:prstGeom>
        </p:spPr>
      </p:pic>
      <p:sp>
        <p:nvSpPr>
          <p:cNvPr id="7" name="TextBox 6">
            <a:hlinkClick r:id="rId4"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1331679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34" y="1"/>
            <a:ext cx="9146934" cy="6858000"/>
          </a:xfrm>
          <a:prstGeom prst="rect">
            <a:avLst/>
          </a:prstGeom>
        </p:spPr>
      </p:pic>
      <p:sp>
        <p:nvSpPr>
          <p:cNvPr id="6" name="Rectangle 5"/>
          <p:cNvSpPr/>
          <p:nvPr/>
        </p:nvSpPr>
        <p:spPr>
          <a:xfrm>
            <a:off x="-19050" y="1159430"/>
            <a:ext cx="9163050" cy="830997"/>
          </a:xfrm>
          <a:prstGeom prst="rect">
            <a:avLst/>
          </a:prstGeom>
          <a:solidFill>
            <a:schemeClr val="bg2"/>
          </a:solidFill>
        </p:spPr>
        <p:txBody>
          <a:bodyPr wrap="square">
            <a:spAutoFit/>
          </a:bodyPr>
          <a:lstStyle/>
          <a:p>
            <a:pPr algn="ctr"/>
            <a:r>
              <a:rPr lang="en-US" sz="2400" b="1" i="1" dirty="0">
                <a:solidFill>
                  <a:schemeClr val="accent6"/>
                </a:solidFill>
              </a:rPr>
              <a:t>Insert your hospital/clinic </a:t>
            </a:r>
          </a:p>
          <a:p>
            <a:pPr algn="ctr"/>
            <a:r>
              <a:rPr lang="en-US" sz="2400" b="1" i="1" dirty="0">
                <a:solidFill>
                  <a:schemeClr val="accent6"/>
                </a:solidFill>
              </a:rPr>
              <a:t>phone numbers here:</a:t>
            </a:r>
          </a:p>
        </p:txBody>
      </p:sp>
      <p:sp>
        <p:nvSpPr>
          <p:cNvPr id="11" name="TextBox 10">
            <a:hlinkClick r:id="rId4" action="ppaction://hlinksldjump"/>
          </p:cNvPr>
          <p:cNvSpPr txBox="1"/>
          <p:nvPr/>
        </p:nvSpPr>
        <p:spPr>
          <a:xfrm>
            <a:off x="7437120" y="11693"/>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2320318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9287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9141062" cy="6858000"/>
          </a:xfrm>
          <a:prstGeom prst="rect">
            <a:avLst/>
          </a:prstGeom>
        </p:spPr>
      </p:pic>
      <p:sp>
        <p:nvSpPr>
          <p:cNvPr id="6" name="Rectangle 5"/>
          <p:cNvSpPr/>
          <p:nvPr/>
        </p:nvSpPr>
        <p:spPr>
          <a:xfrm>
            <a:off x="-19050" y="1159430"/>
            <a:ext cx="9163050" cy="830997"/>
          </a:xfrm>
          <a:prstGeom prst="rect">
            <a:avLst/>
          </a:prstGeom>
          <a:solidFill>
            <a:schemeClr val="bg2"/>
          </a:solidFill>
        </p:spPr>
        <p:txBody>
          <a:bodyPr wrap="square">
            <a:spAutoFit/>
          </a:bodyPr>
          <a:lstStyle/>
          <a:p>
            <a:pPr algn="ctr"/>
            <a:r>
              <a:rPr lang="en-US" sz="2400" b="1" i="1" dirty="0">
                <a:solidFill>
                  <a:schemeClr val="accent6"/>
                </a:solidFill>
              </a:rPr>
              <a:t>Insert your hospital/clinic </a:t>
            </a:r>
          </a:p>
          <a:p>
            <a:pPr algn="ctr"/>
            <a:r>
              <a:rPr lang="en-US" sz="2400" b="1" i="1" dirty="0">
                <a:solidFill>
                  <a:schemeClr val="accent6"/>
                </a:solidFill>
              </a:rPr>
              <a:t>phone numbers here:</a:t>
            </a:r>
          </a:p>
        </p:txBody>
      </p:sp>
      <p:sp>
        <p:nvSpPr>
          <p:cNvPr id="11" name="TextBox 10">
            <a:hlinkClick r:id="rId4" action="ppaction://hlinksldjump"/>
          </p:cNvPr>
          <p:cNvSpPr txBox="1"/>
          <p:nvPr/>
        </p:nvSpPr>
        <p:spPr>
          <a:xfrm>
            <a:off x="7418070" y="28998"/>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2052980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sp>
        <p:nvSpPr>
          <p:cNvPr id="6" name="Rectangle 5"/>
          <p:cNvSpPr/>
          <p:nvPr/>
        </p:nvSpPr>
        <p:spPr>
          <a:xfrm>
            <a:off x="-19050" y="1159430"/>
            <a:ext cx="9163050" cy="830997"/>
          </a:xfrm>
          <a:prstGeom prst="rect">
            <a:avLst/>
          </a:prstGeom>
          <a:solidFill>
            <a:schemeClr val="bg2"/>
          </a:solidFill>
        </p:spPr>
        <p:txBody>
          <a:bodyPr wrap="square">
            <a:spAutoFit/>
          </a:bodyPr>
          <a:lstStyle/>
          <a:p>
            <a:pPr algn="ctr"/>
            <a:r>
              <a:rPr lang="en-US" sz="2400" b="1" i="1" dirty="0">
                <a:solidFill>
                  <a:schemeClr val="accent6"/>
                </a:solidFill>
              </a:rPr>
              <a:t>Insert your hospital/clinic </a:t>
            </a:r>
          </a:p>
          <a:p>
            <a:pPr algn="ctr"/>
            <a:r>
              <a:rPr lang="en-US" sz="2400" b="1" i="1" dirty="0">
                <a:solidFill>
                  <a:schemeClr val="accent6"/>
                </a:solidFill>
              </a:rPr>
              <a:t>phone numbers here:</a:t>
            </a:r>
          </a:p>
        </p:txBody>
      </p:sp>
      <p:sp>
        <p:nvSpPr>
          <p:cNvPr id="11" name="TextBox 10">
            <a:hlinkClick r:id="rId4" action="ppaction://hlinksldjump"/>
          </p:cNvPr>
          <p:cNvSpPr txBox="1"/>
          <p:nvPr/>
        </p:nvSpPr>
        <p:spPr>
          <a:xfrm>
            <a:off x="7431405" y="-9102"/>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1537206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9102"/>
            <a:ext cx="9147332" cy="6867102"/>
          </a:xfrm>
          <a:prstGeom prst="rect">
            <a:avLst/>
          </a:prstGeom>
        </p:spPr>
      </p:pic>
      <p:sp>
        <p:nvSpPr>
          <p:cNvPr id="6" name="Rectangle 5"/>
          <p:cNvSpPr/>
          <p:nvPr/>
        </p:nvSpPr>
        <p:spPr>
          <a:xfrm>
            <a:off x="-19050" y="1159430"/>
            <a:ext cx="9163050" cy="830997"/>
          </a:xfrm>
          <a:prstGeom prst="rect">
            <a:avLst/>
          </a:prstGeom>
          <a:solidFill>
            <a:schemeClr val="bg2"/>
          </a:solidFill>
        </p:spPr>
        <p:txBody>
          <a:bodyPr wrap="square">
            <a:spAutoFit/>
          </a:bodyPr>
          <a:lstStyle/>
          <a:p>
            <a:pPr algn="ctr"/>
            <a:r>
              <a:rPr lang="en-US" sz="2400" b="1" i="1" dirty="0">
                <a:solidFill>
                  <a:schemeClr val="accent6"/>
                </a:solidFill>
              </a:rPr>
              <a:t>Insert your hospital/clinic </a:t>
            </a:r>
          </a:p>
          <a:p>
            <a:pPr algn="ctr"/>
            <a:r>
              <a:rPr lang="en-US" sz="2400" b="1" i="1" dirty="0">
                <a:solidFill>
                  <a:schemeClr val="accent6"/>
                </a:solidFill>
              </a:rPr>
              <a:t>phone numbers here:</a:t>
            </a:r>
          </a:p>
        </p:txBody>
      </p:sp>
      <p:sp>
        <p:nvSpPr>
          <p:cNvPr id="11" name="TextBox 10">
            <a:hlinkClick r:id="rId4" action="ppaction://hlinksldjump"/>
          </p:cNvPr>
          <p:cNvSpPr txBox="1"/>
          <p:nvPr/>
        </p:nvSpPr>
        <p:spPr>
          <a:xfrm>
            <a:off x="7431405" y="-9102"/>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4268072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6" name="Rectangle 5"/>
          <p:cNvSpPr/>
          <p:nvPr/>
        </p:nvSpPr>
        <p:spPr>
          <a:xfrm>
            <a:off x="-19050" y="1159430"/>
            <a:ext cx="9144000" cy="830997"/>
          </a:xfrm>
          <a:prstGeom prst="rect">
            <a:avLst/>
          </a:prstGeom>
          <a:solidFill>
            <a:schemeClr val="bg2"/>
          </a:solidFill>
        </p:spPr>
        <p:txBody>
          <a:bodyPr wrap="square">
            <a:spAutoFit/>
          </a:bodyPr>
          <a:lstStyle/>
          <a:p>
            <a:pPr algn="ctr"/>
            <a:r>
              <a:rPr lang="en-US" sz="2400" b="1" i="1" dirty="0">
                <a:solidFill>
                  <a:schemeClr val="accent6"/>
                </a:solidFill>
              </a:rPr>
              <a:t>Insert your hospital/clinic </a:t>
            </a:r>
          </a:p>
          <a:p>
            <a:pPr algn="ctr"/>
            <a:r>
              <a:rPr lang="en-US" sz="2400" b="1" i="1" dirty="0">
                <a:solidFill>
                  <a:schemeClr val="accent6"/>
                </a:solidFill>
              </a:rPr>
              <a:t>phone numbers here:</a:t>
            </a:r>
          </a:p>
        </p:txBody>
      </p:sp>
      <p:sp>
        <p:nvSpPr>
          <p:cNvPr id="11" name="TextBox 10">
            <a:hlinkClick r:id="rId4" action="ppaction://hlinksldjump"/>
          </p:cNvPr>
          <p:cNvSpPr txBox="1"/>
          <p:nvPr/>
        </p:nvSpPr>
        <p:spPr>
          <a:xfrm>
            <a:off x="7459032"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1757407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9144000" cy="6858000"/>
          </a:xfrm>
          <a:prstGeom prst="rect">
            <a:avLst/>
          </a:prstGeom>
        </p:spPr>
      </p:pic>
      <p:sp>
        <p:nvSpPr>
          <p:cNvPr id="7" name="TextBox 6">
            <a:hlinkClick r:id="rId4" action="ppaction://hlinksldjump"/>
          </p:cNvPr>
          <p:cNvSpPr txBox="1"/>
          <p:nvPr/>
        </p:nvSpPr>
        <p:spPr>
          <a:xfrm>
            <a:off x="7437120" y="14603"/>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3855085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1"/>
            <a:ext cx="9144000" cy="6858000"/>
          </a:xfrm>
          <a:prstGeom prst="rect">
            <a:avLst/>
          </a:prstGeom>
        </p:spPr>
      </p:pic>
      <p:sp>
        <p:nvSpPr>
          <p:cNvPr id="4" name="TextBox 3">
            <a:hlinkClick r:id="rId4"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2003542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6935" cy="6858000"/>
          </a:xfrm>
          <a:prstGeom prst="rect">
            <a:avLst/>
          </a:prstGeom>
        </p:spPr>
      </p:pic>
      <p:sp>
        <p:nvSpPr>
          <p:cNvPr id="6" name="TextBox 5">
            <a:hlinkClick r:id="rId4"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2685860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46999"/>
          </a:xfrm>
          <a:prstGeom prst="rect">
            <a:avLst/>
          </a:prstGeom>
        </p:spPr>
      </p:pic>
      <p:sp>
        <p:nvSpPr>
          <p:cNvPr id="6" name="TextBox 5">
            <a:hlinkClick r:id="rId4"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1159683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593" y="0"/>
            <a:ext cx="9138131" cy="6858000"/>
          </a:xfrm>
          <a:prstGeom prst="rect">
            <a:avLst/>
          </a:prstGeom>
        </p:spPr>
      </p:pic>
      <p:sp>
        <p:nvSpPr>
          <p:cNvPr id="6" name="TextBox 5">
            <a:hlinkClick r:id="rId4"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1034167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sp>
        <p:nvSpPr>
          <p:cNvPr id="6" name="TextBox 5">
            <a:hlinkClick r:id="rId4"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3961092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3" action="ppaction://hlinksldjump"/>
          </p:cNvPr>
          <p:cNvSpPr txBox="1"/>
          <p:nvPr/>
        </p:nvSpPr>
        <p:spPr>
          <a:xfrm>
            <a:off x="548640" y="579120"/>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solidFill>
                  <a:schemeClr val="accent5"/>
                </a:solidFill>
              </a:rPr>
              <a:t>What is </a:t>
            </a:r>
          </a:p>
          <a:p>
            <a:pPr algn="ctr"/>
            <a:r>
              <a:rPr lang="en-US" b="1" dirty="0">
                <a:solidFill>
                  <a:schemeClr val="accent5"/>
                </a:solidFill>
              </a:rPr>
              <a:t>Cancer?</a:t>
            </a:r>
          </a:p>
        </p:txBody>
      </p:sp>
      <p:sp>
        <p:nvSpPr>
          <p:cNvPr id="10" name="TextBox 9">
            <a:hlinkClick r:id="rId4" action="ppaction://hlinksldjump"/>
          </p:cNvPr>
          <p:cNvSpPr txBox="1"/>
          <p:nvPr/>
        </p:nvSpPr>
        <p:spPr>
          <a:xfrm>
            <a:off x="548640" y="1621691"/>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solidFill>
                  <a:schemeClr val="accent5"/>
                </a:solidFill>
              </a:rPr>
              <a:t>How is Cancer Treated?</a:t>
            </a:r>
          </a:p>
        </p:txBody>
      </p:sp>
      <p:sp>
        <p:nvSpPr>
          <p:cNvPr id="15" name="TextBox 14">
            <a:hlinkClick r:id="rId5" action="ppaction://hlinksldjump"/>
          </p:cNvPr>
          <p:cNvSpPr txBox="1"/>
          <p:nvPr/>
        </p:nvSpPr>
        <p:spPr>
          <a:xfrm>
            <a:off x="3459726" y="1627165"/>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solidFill>
                  <a:schemeClr val="accent5"/>
                </a:solidFill>
              </a:rPr>
              <a:t>Who to Call</a:t>
            </a:r>
          </a:p>
          <a:p>
            <a:pPr algn="ctr"/>
            <a:r>
              <a:rPr lang="en-US" b="1" dirty="0">
                <a:solidFill>
                  <a:schemeClr val="accent5"/>
                </a:solidFill>
              </a:rPr>
              <a:t>For Help</a:t>
            </a:r>
          </a:p>
        </p:txBody>
      </p:sp>
      <p:sp>
        <p:nvSpPr>
          <p:cNvPr id="16" name="TextBox 15">
            <a:hlinkClick r:id="rId6" action="ppaction://hlinksldjump"/>
          </p:cNvPr>
          <p:cNvSpPr txBox="1"/>
          <p:nvPr/>
        </p:nvSpPr>
        <p:spPr>
          <a:xfrm>
            <a:off x="3459726" y="2669735"/>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solidFill>
                  <a:schemeClr val="accent5"/>
                </a:solidFill>
              </a:rPr>
              <a:t>When to Call</a:t>
            </a:r>
          </a:p>
          <a:p>
            <a:pPr algn="ctr"/>
            <a:r>
              <a:rPr lang="en-US" b="1" dirty="0">
                <a:solidFill>
                  <a:schemeClr val="accent5"/>
                </a:solidFill>
              </a:rPr>
              <a:t>For Help</a:t>
            </a:r>
          </a:p>
        </p:txBody>
      </p:sp>
      <p:sp>
        <p:nvSpPr>
          <p:cNvPr id="18" name="TextBox 17">
            <a:hlinkClick r:id="rId7" action="ppaction://hlinksldjump"/>
          </p:cNvPr>
          <p:cNvSpPr txBox="1"/>
          <p:nvPr/>
        </p:nvSpPr>
        <p:spPr>
          <a:xfrm>
            <a:off x="3459726" y="3712304"/>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solidFill>
                  <a:schemeClr val="accent5"/>
                </a:solidFill>
              </a:rPr>
              <a:t>Visiting the </a:t>
            </a:r>
            <a:br>
              <a:rPr lang="en-US" b="1" dirty="0">
                <a:solidFill>
                  <a:schemeClr val="accent5"/>
                </a:solidFill>
              </a:rPr>
            </a:br>
            <a:r>
              <a:rPr lang="en-US" b="1" dirty="0">
                <a:solidFill>
                  <a:schemeClr val="accent5"/>
                </a:solidFill>
              </a:rPr>
              <a:t>Emergency Room</a:t>
            </a:r>
          </a:p>
        </p:txBody>
      </p:sp>
      <p:sp>
        <p:nvSpPr>
          <p:cNvPr id="19" name="TextBox 18">
            <a:hlinkClick r:id="rId8" action="ppaction://hlinksldjump"/>
          </p:cNvPr>
          <p:cNvSpPr txBox="1"/>
          <p:nvPr/>
        </p:nvSpPr>
        <p:spPr>
          <a:xfrm>
            <a:off x="6370812" y="579120"/>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solidFill>
                  <a:schemeClr val="accent5"/>
                </a:solidFill>
              </a:rPr>
              <a:t>Managing</a:t>
            </a:r>
          </a:p>
          <a:p>
            <a:pPr algn="ctr"/>
            <a:r>
              <a:rPr lang="en-US" b="1" dirty="0">
                <a:solidFill>
                  <a:schemeClr val="accent5"/>
                </a:solidFill>
              </a:rPr>
              <a:t>Symptoms</a:t>
            </a:r>
          </a:p>
        </p:txBody>
      </p:sp>
      <p:sp>
        <p:nvSpPr>
          <p:cNvPr id="23" name="TextBox 22">
            <a:hlinkClick r:id="rId9" action="ppaction://hlinksldjump"/>
          </p:cNvPr>
          <p:cNvSpPr txBox="1"/>
          <p:nvPr/>
        </p:nvSpPr>
        <p:spPr>
          <a:xfrm>
            <a:off x="6370812" y="3706831"/>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solidFill>
                  <a:schemeClr val="accent5"/>
                </a:solidFill>
              </a:rPr>
              <a:t>Giving</a:t>
            </a:r>
          </a:p>
          <a:p>
            <a:pPr algn="ctr"/>
            <a:r>
              <a:rPr lang="en-US" b="1" dirty="0">
                <a:solidFill>
                  <a:schemeClr val="accent5"/>
                </a:solidFill>
              </a:rPr>
              <a:t>Medicines</a:t>
            </a:r>
          </a:p>
        </p:txBody>
      </p:sp>
      <p:sp>
        <p:nvSpPr>
          <p:cNvPr id="24" name="TextBox 23">
            <a:hlinkClick r:id="rId10" action="ppaction://hlinksldjump"/>
          </p:cNvPr>
          <p:cNvSpPr txBox="1"/>
          <p:nvPr/>
        </p:nvSpPr>
        <p:spPr>
          <a:xfrm>
            <a:off x="6370812" y="1579094"/>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solidFill>
                  <a:schemeClr val="accent5"/>
                </a:solidFill>
              </a:rPr>
              <a:t>Preventing </a:t>
            </a:r>
          </a:p>
          <a:p>
            <a:pPr algn="ctr"/>
            <a:r>
              <a:rPr lang="en-US" b="1" dirty="0">
                <a:solidFill>
                  <a:schemeClr val="accent5"/>
                </a:solidFill>
              </a:rPr>
              <a:t>Infections</a:t>
            </a:r>
          </a:p>
        </p:txBody>
      </p:sp>
      <p:sp>
        <p:nvSpPr>
          <p:cNvPr id="25" name="TextBox 24">
            <a:hlinkClick r:id="rId11" action="ppaction://hlinksldjump"/>
          </p:cNvPr>
          <p:cNvSpPr txBox="1"/>
          <p:nvPr/>
        </p:nvSpPr>
        <p:spPr>
          <a:xfrm>
            <a:off x="6370812" y="2664261"/>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solidFill>
                  <a:schemeClr val="accent5"/>
                </a:solidFill>
              </a:rPr>
              <a:t>Precautions During Treatment</a:t>
            </a:r>
          </a:p>
        </p:txBody>
      </p:sp>
      <p:sp>
        <p:nvSpPr>
          <p:cNvPr id="31" name="TextBox 30">
            <a:hlinkClick r:id="rId12" action="ppaction://hlinksldjump"/>
          </p:cNvPr>
          <p:cNvSpPr txBox="1"/>
          <p:nvPr/>
        </p:nvSpPr>
        <p:spPr>
          <a:xfrm>
            <a:off x="1975792" y="4816573"/>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dirty="0">
                <a:solidFill>
                  <a:schemeClr val="accent5"/>
                </a:solidFill>
              </a:rPr>
              <a:t>Brain Tumor Precautions</a:t>
            </a:r>
          </a:p>
        </p:txBody>
      </p:sp>
      <p:sp>
        <p:nvSpPr>
          <p:cNvPr id="33" name="TextBox 32">
            <a:hlinkClick r:id="rId13" action="ppaction://hlinksldjump"/>
          </p:cNvPr>
          <p:cNvSpPr txBox="1"/>
          <p:nvPr/>
        </p:nvSpPr>
        <p:spPr>
          <a:xfrm>
            <a:off x="4836979" y="4816573"/>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dirty="0">
                <a:solidFill>
                  <a:schemeClr val="accent5"/>
                </a:solidFill>
              </a:rPr>
              <a:t>Wound </a:t>
            </a:r>
          </a:p>
          <a:p>
            <a:pPr algn="ctr"/>
            <a:r>
              <a:rPr lang="en-US" b="1" dirty="0">
                <a:solidFill>
                  <a:schemeClr val="accent5"/>
                </a:solidFill>
              </a:rPr>
              <a:t>Care</a:t>
            </a:r>
          </a:p>
        </p:txBody>
      </p:sp>
      <p:sp>
        <p:nvSpPr>
          <p:cNvPr id="17" name="TextBox 16">
            <a:hlinkClick r:id="rId14" action="ppaction://hlinksldjump"/>
          </p:cNvPr>
          <p:cNvSpPr txBox="1"/>
          <p:nvPr/>
        </p:nvSpPr>
        <p:spPr>
          <a:xfrm>
            <a:off x="548640" y="2664262"/>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solidFill>
                  <a:schemeClr val="accent5"/>
                </a:solidFill>
              </a:rPr>
              <a:t>PICC </a:t>
            </a:r>
          </a:p>
          <a:p>
            <a:pPr algn="ctr"/>
            <a:r>
              <a:rPr lang="en-US" b="1" dirty="0">
                <a:solidFill>
                  <a:schemeClr val="accent5"/>
                </a:solidFill>
              </a:rPr>
              <a:t>Line</a:t>
            </a:r>
          </a:p>
        </p:txBody>
      </p:sp>
      <p:sp>
        <p:nvSpPr>
          <p:cNvPr id="20" name="TextBox 19">
            <a:hlinkClick r:id="rId15" action="ppaction://hlinksldjump"/>
          </p:cNvPr>
          <p:cNvSpPr txBox="1"/>
          <p:nvPr/>
        </p:nvSpPr>
        <p:spPr>
          <a:xfrm>
            <a:off x="548640" y="3706834"/>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solidFill>
                  <a:schemeClr val="accent5"/>
                </a:solidFill>
              </a:rPr>
              <a:t>External</a:t>
            </a:r>
          </a:p>
          <a:p>
            <a:pPr algn="ctr"/>
            <a:r>
              <a:rPr lang="en-US" b="1" dirty="0">
                <a:solidFill>
                  <a:schemeClr val="accent5"/>
                </a:solidFill>
              </a:rPr>
              <a:t>CVL</a:t>
            </a:r>
          </a:p>
        </p:txBody>
      </p:sp>
      <p:sp>
        <p:nvSpPr>
          <p:cNvPr id="21" name="TextBox 20">
            <a:hlinkClick r:id="rId16" action="ppaction://hlinksldjump"/>
          </p:cNvPr>
          <p:cNvSpPr txBox="1"/>
          <p:nvPr/>
        </p:nvSpPr>
        <p:spPr>
          <a:xfrm>
            <a:off x="3459726" y="579120"/>
            <a:ext cx="225552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spcBef>
                <a:spcPts val="1200"/>
              </a:spcBef>
            </a:pPr>
            <a:r>
              <a:rPr lang="en-US" b="1" dirty="0">
                <a:solidFill>
                  <a:schemeClr val="accent5"/>
                </a:solidFill>
              </a:rPr>
              <a:t>Port</a:t>
            </a:r>
          </a:p>
          <a:p>
            <a:pPr algn="ctr"/>
            <a:endParaRPr lang="en-US" b="1" dirty="0">
              <a:solidFill>
                <a:schemeClr val="accent5"/>
              </a:solidFill>
            </a:endParaRPr>
          </a:p>
        </p:txBody>
      </p:sp>
    </p:spTree>
    <p:extLst>
      <p:ext uri="{BB962C8B-B14F-4D97-AF65-F5344CB8AC3E}">
        <p14:creationId xmlns:p14="http://schemas.microsoft.com/office/powerpoint/2010/main" val="2696851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sp>
        <p:nvSpPr>
          <p:cNvPr id="6" name="TextBox 5">
            <a:hlinkClick r:id="rId4"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835698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9144000" cy="6858000"/>
          </a:xfrm>
          <a:prstGeom prst="rect">
            <a:avLst/>
          </a:prstGeom>
        </p:spPr>
      </p:pic>
      <p:sp>
        <p:nvSpPr>
          <p:cNvPr id="6" name="TextBox 5">
            <a:hlinkClick r:id="rId4"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2596180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
            <a:ext cx="9144000" cy="6858000"/>
          </a:xfrm>
          <a:prstGeom prst="rect">
            <a:avLst/>
          </a:prstGeom>
        </p:spPr>
      </p:pic>
      <p:sp>
        <p:nvSpPr>
          <p:cNvPr id="6" name="TextBox 5">
            <a:hlinkClick r:id="rId4" action="ppaction://hlinksldjump"/>
          </p:cNvPr>
          <p:cNvSpPr txBox="1"/>
          <p:nvPr/>
        </p:nvSpPr>
        <p:spPr>
          <a:xfrm>
            <a:off x="7437120" y="1368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2691204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9144000" cy="6849208"/>
          </a:xfrm>
          <a:prstGeom prst="rect">
            <a:avLst/>
          </a:prstGeom>
        </p:spPr>
      </p:pic>
      <p:sp>
        <p:nvSpPr>
          <p:cNvPr id="4" name="TextBox 3">
            <a:hlinkClick r:id="rId4"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307076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
            <a:ext cx="9135207" cy="6858000"/>
          </a:xfrm>
          <a:prstGeom prst="rect">
            <a:avLst/>
          </a:prstGeom>
        </p:spPr>
      </p:pic>
      <p:sp>
        <p:nvSpPr>
          <p:cNvPr id="17" name="TextBox 16">
            <a:hlinkClick r:id="rId4" action="ppaction://hlinksldjump"/>
          </p:cNvPr>
          <p:cNvSpPr txBox="1"/>
          <p:nvPr/>
        </p:nvSpPr>
        <p:spPr>
          <a:xfrm>
            <a:off x="7433061" y="-9673"/>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509225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32" y="1"/>
            <a:ext cx="9138109" cy="6860178"/>
          </a:xfrm>
          <a:prstGeom prst="rect">
            <a:avLst/>
          </a:prstGeom>
        </p:spPr>
      </p:pic>
      <p:sp>
        <p:nvSpPr>
          <p:cNvPr id="17" name="TextBox 16">
            <a:hlinkClick r:id="rId4" action="ppaction://hlinksldjump"/>
          </p:cNvPr>
          <p:cNvSpPr txBox="1"/>
          <p:nvPr/>
        </p:nvSpPr>
        <p:spPr>
          <a:xfrm>
            <a:off x="7433061" y="-9673"/>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3829322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39941" cy="6850553"/>
          </a:xfrm>
          <a:prstGeom prst="rect">
            <a:avLst/>
          </a:prstGeom>
        </p:spPr>
      </p:pic>
      <p:sp>
        <p:nvSpPr>
          <p:cNvPr id="17" name="TextBox 16">
            <a:hlinkClick r:id="rId4" action="ppaction://hlinksldjump"/>
          </p:cNvPr>
          <p:cNvSpPr txBox="1"/>
          <p:nvPr/>
        </p:nvSpPr>
        <p:spPr>
          <a:xfrm>
            <a:off x="7433061" y="-9673"/>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327748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39941" cy="6858000"/>
          </a:xfrm>
          <a:prstGeom prst="rect">
            <a:avLst/>
          </a:prstGeom>
        </p:spPr>
      </p:pic>
      <p:sp>
        <p:nvSpPr>
          <p:cNvPr id="17" name="TextBox 16">
            <a:hlinkClick r:id="rId4" action="ppaction://hlinksldjump"/>
          </p:cNvPr>
          <p:cNvSpPr txBox="1"/>
          <p:nvPr/>
        </p:nvSpPr>
        <p:spPr>
          <a:xfrm>
            <a:off x="7433061" y="-9673"/>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823885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
            <a:ext cx="9144000" cy="6855800"/>
          </a:xfrm>
          <a:prstGeom prst="rect">
            <a:avLst/>
          </a:prstGeom>
        </p:spPr>
      </p:pic>
      <p:sp>
        <p:nvSpPr>
          <p:cNvPr id="4" name="TextBox 3">
            <a:hlinkClick r:id="rId4"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1450527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33" y="0"/>
            <a:ext cx="9146933" cy="6858000"/>
          </a:xfrm>
          <a:prstGeom prst="rect">
            <a:avLst/>
          </a:prstGeom>
        </p:spPr>
      </p:pic>
      <p:sp>
        <p:nvSpPr>
          <p:cNvPr id="14" name="TextBox 13">
            <a:hlinkClick r:id="rId4" action="ppaction://hlinksldjump"/>
          </p:cNvPr>
          <p:cNvSpPr txBox="1"/>
          <p:nvPr/>
        </p:nvSpPr>
        <p:spPr>
          <a:xfrm>
            <a:off x="7437120" y="1115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1050809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
            <a:ext cx="9144000" cy="6858001"/>
          </a:xfrm>
          <a:prstGeom prst="rect">
            <a:avLst/>
          </a:prstGeom>
        </p:spPr>
      </p:pic>
      <p:sp>
        <p:nvSpPr>
          <p:cNvPr id="4" name="TextBox 3">
            <a:hlinkClick r:id="rId4"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34368249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0"/>
            <a:ext cx="9143999" cy="6858000"/>
          </a:xfrm>
          <a:prstGeom prst="rect">
            <a:avLst/>
          </a:prstGeom>
        </p:spPr>
      </p:pic>
      <p:sp>
        <p:nvSpPr>
          <p:cNvPr id="15" name="TextBox 14">
            <a:hlinkClick r:id="rId4" action="ppaction://hlinksldjump"/>
          </p:cNvPr>
          <p:cNvSpPr txBox="1"/>
          <p:nvPr/>
        </p:nvSpPr>
        <p:spPr>
          <a:xfrm>
            <a:off x="7437120" y="-16146"/>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1371941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7453" cy="6857999"/>
          </a:xfrm>
          <a:prstGeom prst="rect">
            <a:avLst/>
          </a:prstGeom>
        </p:spPr>
      </p:pic>
      <p:sp>
        <p:nvSpPr>
          <p:cNvPr id="4" name="TextBox 3">
            <a:hlinkClick r:id="rId4"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23114371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4082"/>
            <a:ext cx="9144000" cy="6862082"/>
          </a:xfrm>
          <a:prstGeom prst="rect">
            <a:avLst/>
          </a:prstGeom>
        </p:spPr>
      </p:pic>
      <p:sp>
        <p:nvSpPr>
          <p:cNvPr id="8" name="TextBox 7">
            <a:hlinkClick r:id="rId4" action="ppaction://hlinksldjump"/>
          </p:cNvPr>
          <p:cNvSpPr txBox="1"/>
          <p:nvPr/>
        </p:nvSpPr>
        <p:spPr>
          <a:xfrm>
            <a:off x="7437120" y="-4082"/>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4164289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1"/>
            <a:ext cx="9144000" cy="6858000"/>
          </a:xfrm>
          <a:prstGeom prst="rect">
            <a:avLst/>
          </a:prstGeom>
        </p:spPr>
      </p:pic>
      <p:sp>
        <p:nvSpPr>
          <p:cNvPr id="8" name="TextBox 7">
            <a:hlinkClick r:id="rId4" action="ppaction://hlinksldjump"/>
          </p:cNvPr>
          <p:cNvSpPr txBox="1"/>
          <p:nvPr/>
        </p:nvSpPr>
        <p:spPr>
          <a:xfrm>
            <a:off x="7437120" y="-4082"/>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
        <p:nvSpPr>
          <p:cNvPr id="13" name="TextBox 12">
            <a:hlinkClick r:id="rId5" action="ppaction://hlinksldjump"/>
          </p:cNvPr>
          <p:cNvSpPr txBox="1"/>
          <p:nvPr/>
        </p:nvSpPr>
        <p:spPr>
          <a:xfrm>
            <a:off x="7437120" y="37522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End</a:t>
            </a:r>
          </a:p>
        </p:txBody>
      </p:sp>
    </p:spTree>
    <p:extLst>
      <p:ext uri="{BB962C8B-B14F-4D97-AF65-F5344CB8AC3E}">
        <p14:creationId xmlns:p14="http://schemas.microsoft.com/office/powerpoint/2010/main" val="5533055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9144000" cy="6858000"/>
          </a:xfrm>
          <a:prstGeom prst="rect">
            <a:avLst/>
          </a:prstGeom>
        </p:spPr>
      </p:pic>
      <p:sp>
        <p:nvSpPr>
          <p:cNvPr id="4" name="TextBox 3">
            <a:hlinkClick r:id="rId4"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11109599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
            <a:ext cx="9144000" cy="6848108"/>
          </a:xfrm>
          <a:prstGeom prst="rect">
            <a:avLst/>
          </a:prstGeom>
        </p:spPr>
      </p:pic>
      <p:sp>
        <p:nvSpPr>
          <p:cNvPr id="5" name="TextBox 4">
            <a:hlinkClick r:id="rId4" action="ppaction://hlinksldjump"/>
          </p:cNvPr>
          <p:cNvSpPr txBox="1"/>
          <p:nvPr/>
        </p:nvSpPr>
        <p:spPr>
          <a:xfrm>
            <a:off x="7418070" y="3123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
        <p:nvSpPr>
          <p:cNvPr id="10" name="TextBox 9">
            <a:hlinkClick r:id="rId5" action="ppaction://hlinksldjump"/>
          </p:cNvPr>
          <p:cNvSpPr txBox="1"/>
          <p:nvPr/>
        </p:nvSpPr>
        <p:spPr>
          <a:xfrm>
            <a:off x="7437120" y="37522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End</a:t>
            </a:r>
          </a:p>
        </p:txBody>
      </p:sp>
      <p:sp>
        <p:nvSpPr>
          <p:cNvPr id="11" name="Rectangle 10"/>
          <p:cNvSpPr/>
          <p:nvPr/>
        </p:nvSpPr>
        <p:spPr>
          <a:xfrm>
            <a:off x="-19050" y="2196052"/>
            <a:ext cx="9144000" cy="830997"/>
          </a:xfrm>
          <a:prstGeom prst="rect">
            <a:avLst/>
          </a:prstGeom>
          <a:solidFill>
            <a:schemeClr val="bg2"/>
          </a:solidFill>
        </p:spPr>
        <p:txBody>
          <a:bodyPr wrap="square">
            <a:spAutoFit/>
          </a:bodyPr>
          <a:lstStyle/>
          <a:p>
            <a:pPr algn="ctr"/>
            <a:r>
              <a:rPr lang="en-US" sz="2400" b="1" i="1" dirty="0">
                <a:solidFill>
                  <a:schemeClr val="accent6"/>
                </a:solidFill>
              </a:rPr>
              <a:t>Insert your hospital/clinic </a:t>
            </a:r>
          </a:p>
          <a:p>
            <a:pPr algn="ctr"/>
            <a:r>
              <a:rPr lang="en-US" sz="2400" b="1" i="1" dirty="0">
                <a:solidFill>
                  <a:schemeClr val="accent6"/>
                </a:solidFill>
              </a:rPr>
              <a:t>phone numbers here:</a:t>
            </a:r>
          </a:p>
        </p:txBody>
      </p:sp>
    </p:spTree>
    <p:extLst>
      <p:ext uri="{BB962C8B-B14F-4D97-AF65-F5344CB8AC3E}">
        <p14:creationId xmlns:p14="http://schemas.microsoft.com/office/powerpoint/2010/main" val="2843338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
            <a:ext cx="9146934" cy="6858000"/>
          </a:xfrm>
          <a:prstGeom prst="rect">
            <a:avLst/>
          </a:prstGeom>
        </p:spPr>
      </p:pic>
      <p:sp>
        <p:nvSpPr>
          <p:cNvPr id="4" name="TextBox 3">
            <a:hlinkClick r:id="rId4"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2792018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
            <a:ext cx="9143999" cy="6858000"/>
          </a:xfrm>
          <a:prstGeom prst="rect">
            <a:avLst/>
          </a:prstGeom>
        </p:spPr>
      </p:pic>
      <p:sp>
        <p:nvSpPr>
          <p:cNvPr id="6" name="TextBox 5">
            <a:hlinkClick r:id="rId4" action="ppaction://hlinksldjump"/>
          </p:cNvPr>
          <p:cNvSpPr txBox="1"/>
          <p:nvPr/>
        </p:nvSpPr>
        <p:spPr>
          <a:xfrm>
            <a:off x="7437120" y="1115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
        <p:nvSpPr>
          <p:cNvPr id="7" name="TextBox 6">
            <a:hlinkClick r:id="rId5" action="ppaction://hlinksldjump"/>
          </p:cNvPr>
          <p:cNvSpPr txBox="1"/>
          <p:nvPr/>
        </p:nvSpPr>
        <p:spPr>
          <a:xfrm>
            <a:off x="7437120" y="375227"/>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End</a:t>
            </a:r>
          </a:p>
        </p:txBody>
      </p:sp>
    </p:spTree>
    <p:extLst>
      <p:ext uri="{BB962C8B-B14F-4D97-AF65-F5344CB8AC3E}">
        <p14:creationId xmlns:p14="http://schemas.microsoft.com/office/powerpoint/2010/main" val="19595670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
            <a:ext cx="9144000" cy="6849208"/>
          </a:xfrm>
          <a:prstGeom prst="rect">
            <a:avLst/>
          </a:prstGeom>
        </p:spPr>
      </p:pic>
      <p:sp>
        <p:nvSpPr>
          <p:cNvPr id="4" name="TextBox 3">
            <a:hlinkClick r:id="rId4"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19302585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0"/>
            <a:ext cx="9143999" cy="6858000"/>
          </a:xfrm>
          <a:prstGeom prst="rect">
            <a:avLst/>
          </a:prstGeom>
        </p:spPr>
      </p:pic>
      <p:sp>
        <p:nvSpPr>
          <p:cNvPr id="6" name="Content Placeholder 5"/>
          <p:cNvSpPr>
            <a:spLocks noGrp="1"/>
          </p:cNvSpPr>
          <p:nvPr>
            <p:ph idx="1"/>
          </p:nvPr>
        </p:nvSpPr>
        <p:spPr/>
        <p:txBody>
          <a:bodyPr/>
          <a:lstStyle/>
          <a:p>
            <a:pPr marL="0" indent="0">
              <a:buNone/>
            </a:pPr>
            <a:endParaRPr lang="en-US" dirty="0"/>
          </a:p>
          <a:p>
            <a:endParaRPr lang="en-US" dirty="0"/>
          </a:p>
          <a:p>
            <a:endParaRPr lang="en-US" dirty="0"/>
          </a:p>
          <a:p>
            <a:endParaRPr lang="en-US" dirty="0"/>
          </a:p>
          <a:p>
            <a:endParaRPr lang="en-US" dirty="0"/>
          </a:p>
          <a:p>
            <a:endParaRPr lang="en-US" dirty="0"/>
          </a:p>
          <a:p>
            <a:pPr marL="0" indent="0">
              <a:buNone/>
            </a:pPr>
            <a:endParaRPr lang="en-US" dirty="0"/>
          </a:p>
        </p:txBody>
      </p:sp>
      <p:sp>
        <p:nvSpPr>
          <p:cNvPr id="4" name="Content Placeholder 5"/>
          <p:cNvSpPr txBox="1">
            <a:spLocks/>
          </p:cNvSpPr>
          <p:nvPr/>
        </p:nvSpPr>
        <p:spPr>
          <a:xfrm>
            <a:off x="542192" y="2113085"/>
            <a:ext cx="8021516" cy="3489433"/>
          </a:xfrm>
          <a:prstGeom prst="rect">
            <a:avLst/>
          </a:prstGeom>
          <a:solidFill>
            <a:schemeClr val="bg2"/>
          </a:solidFill>
        </p:spPr>
        <p:txBody>
          <a:bodyPr vert="horz" lIns="91440" tIns="45720" rIns="91440" bIns="45720" rtlCol="0">
            <a:normAutofit fontScale="92500"/>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800" kern="1200">
                <a:solidFill>
                  <a:srgbClr val="006579"/>
                </a:solidFill>
                <a:latin typeface="+mn-lt"/>
                <a:ea typeface="+mn-ea"/>
                <a:cs typeface="+mn-cs"/>
              </a:defRPr>
            </a:lvl1pPr>
            <a:lvl2pPr marL="514350" indent="-228600" algn="l" defTabSz="914400" rtl="0" eaLnBrk="1" latinLnBrk="0" hangingPunct="1">
              <a:lnSpc>
                <a:spcPct val="100000"/>
              </a:lnSpc>
              <a:spcBef>
                <a:spcPts val="500"/>
              </a:spcBef>
              <a:buClr>
                <a:srgbClr val="006579"/>
              </a:buClr>
              <a:buSzPct val="80000"/>
              <a:buFont typeface="Arial" panose="020B0604020202020204" pitchFamily="34" charset="0"/>
              <a:buChar char="♦"/>
              <a:defRPr sz="2400" kern="1200">
                <a:solidFill>
                  <a:schemeClr val="accent3"/>
                </a:solidFill>
                <a:latin typeface="+mn-lt"/>
                <a:ea typeface="+mn-ea"/>
                <a:cs typeface="+mn-cs"/>
              </a:defRPr>
            </a:lvl2pPr>
            <a:lvl3pPr marL="800100" indent="-228600" algn="l" defTabSz="914400" rtl="0" eaLnBrk="1" latinLnBrk="0" hangingPunct="1">
              <a:lnSpc>
                <a:spcPct val="100000"/>
              </a:lnSpc>
              <a:spcBef>
                <a:spcPts val="500"/>
              </a:spcBef>
              <a:buClr>
                <a:schemeClr val="accent1"/>
              </a:buClr>
              <a:buFont typeface="Arial" panose="020B0604020202020204" pitchFamily="34" charset="0"/>
              <a:buChar char="•"/>
              <a:defRPr sz="2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a:buFont typeface="Wingdings" panose="05000000000000000000" pitchFamily="2" charset="2"/>
              <a:buNone/>
            </a:pPr>
            <a:r>
              <a:rPr lang="en-US" sz="3200" b="1" dirty="0">
                <a:latin typeface="Calibri" pitchFamily="34" charset="0"/>
              </a:rPr>
              <a:t>Daytime: </a:t>
            </a:r>
            <a:r>
              <a:rPr lang="en-US" sz="3200" dirty="0">
                <a:latin typeface="Calibri" pitchFamily="34" charset="0"/>
              </a:rPr>
              <a:t>_______________________________</a:t>
            </a:r>
          </a:p>
          <a:p>
            <a:pPr marL="0" indent="0">
              <a:buFont typeface="Wingdings" panose="05000000000000000000" pitchFamily="2" charset="2"/>
              <a:buNone/>
            </a:pPr>
            <a:endParaRPr lang="en-US" sz="3200" dirty="0">
              <a:latin typeface="Calibri" pitchFamily="34" charset="0"/>
            </a:endParaRPr>
          </a:p>
          <a:p>
            <a:pPr>
              <a:buFont typeface="Wingdings" panose="05000000000000000000" pitchFamily="2" charset="2"/>
              <a:buNone/>
            </a:pPr>
            <a:r>
              <a:rPr lang="en-US" sz="3200" b="1" dirty="0">
                <a:latin typeface="Calibri" pitchFamily="34" charset="0"/>
              </a:rPr>
              <a:t>After Hours: </a:t>
            </a:r>
            <a:r>
              <a:rPr lang="en-US" sz="3200" dirty="0">
                <a:latin typeface="Calibri" pitchFamily="34" charset="0"/>
              </a:rPr>
              <a:t>____________________________</a:t>
            </a:r>
          </a:p>
          <a:p>
            <a:endParaRPr lang="en-US" sz="3200" dirty="0">
              <a:latin typeface="Calibri" pitchFamily="34" charset="0"/>
            </a:endParaRPr>
          </a:p>
          <a:p>
            <a:pPr>
              <a:buFont typeface="Wingdings" panose="05000000000000000000" pitchFamily="2" charset="2"/>
              <a:buNone/>
            </a:pPr>
            <a:r>
              <a:rPr lang="en-US" sz="3200" b="1" dirty="0">
                <a:latin typeface="Calibri" pitchFamily="34" charset="0"/>
              </a:rPr>
              <a:t>Other: </a:t>
            </a:r>
            <a:r>
              <a:rPr lang="en-US" sz="3200" dirty="0">
                <a:latin typeface="Calibri" pitchFamily="34" charset="0"/>
              </a:rPr>
              <a:t>_________________________________</a:t>
            </a:r>
          </a:p>
        </p:txBody>
      </p:sp>
    </p:spTree>
    <p:extLst>
      <p:ext uri="{BB962C8B-B14F-4D97-AF65-F5344CB8AC3E}">
        <p14:creationId xmlns:p14="http://schemas.microsoft.com/office/powerpoint/2010/main" val="591676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0"/>
            <a:ext cx="9144000" cy="6855800"/>
          </a:xfrm>
          <a:prstGeom prst="rect">
            <a:avLst/>
          </a:prstGeom>
        </p:spPr>
      </p:pic>
      <p:sp>
        <p:nvSpPr>
          <p:cNvPr id="7" name="TextBox 6">
            <a:hlinkClick r:id="rId4" action="ppaction://hlinksldjump"/>
          </p:cNvPr>
          <p:cNvSpPr txBox="1"/>
          <p:nvPr/>
        </p:nvSpPr>
        <p:spPr>
          <a:xfrm>
            <a:off x="7437120" y="88"/>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30942656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sp>
        <p:nvSpPr>
          <p:cNvPr id="6" name="Content Placeholder 5"/>
          <p:cNvSpPr>
            <a:spLocks noGrp="1"/>
          </p:cNvSpPr>
          <p:nvPr>
            <p:ph idx="1"/>
          </p:nvPr>
        </p:nvSpPr>
        <p:spPr/>
        <p:txBody>
          <a:bodyPr/>
          <a:lstStyle/>
          <a:p>
            <a:pPr marL="0" indent="0">
              <a:buNone/>
            </a:pPr>
            <a:endParaRPr lang="en-US" dirty="0"/>
          </a:p>
          <a:p>
            <a:endParaRPr lang="en-US" dirty="0"/>
          </a:p>
          <a:p>
            <a:endParaRPr lang="en-US" dirty="0"/>
          </a:p>
          <a:p>
            <a:endParaRPr lang="en-US" dirty="0"/>
          </a:p>
          <a:p>
            <a:endParaRPr lang="en-US" dirty="0"/>
          </a:p>
          <a:p>
            <a:pPr marL="0" indent="0">
              <a:buNone/>
            </a:pPr>
            <a:endParaRPr lang="en-US" dirty="0"/>
          </a:p>
        </p:txBody>
      </p:sp>
      <p:sp>
        <p:nvSpPr>
          <p:cNvPr id="8" name="TextBox 7"/>
          <p:cNvSpPr txBox="1"/>
          <p:nvPr/>
        </p:nvSpPr>
        <p:spPr>
          <a:xfrm>
            <a:off x="614311" y="1967208"/>
            <a:ext cx="7931812" cy="1661993"/>
          </a:xfrm>
          <a:prstGeom prst="rect">
            <a:avLst/>
          </a:prstGeom>
          <a:solidFill>
            <a:schemeClr val="bg2"/>
          </a:solidFill>
        </p:spPr>
        <p:txBody>
          <a:bodyPr wrap="square" rtlCol="0">
            <a:spAutoFit/>
          </a:bodyPr>
          <a:lstStyle/>
          <a:p>
            <a:pPr algn="ctr">
              <a:buClr>
                <a:schemeClr val="accent2"/>
              </a:buClr>
            </a:pPr>
            <a:endParaRPr lang="en-US" sz="2800" dirty="0">
              <a:solidFill>
                <a:schemeClr val="accent6"/>
              </a:solidFill>
              <a:latin typeface="Calibri" pitchFamily="34" charset="0"/>
            </a:endParaRPr>
          </a:p>
          <a:p>
            <a:pPr algn="ctr">
              <a:buClr>
                <a:schemeClr val="accent2"/>
              </a:buClr>
            </a:pPr>
            <a:r>
              <a:rPr lang="en-US" sz="2800" b="1" i="1" dirty="0">
                <a:solidFill>
                  <a:schemeClr val="accent6"/>
                </a:solidFill>
                <a:latin typeface="Calibri" pitchFamily="34" charset="0"/>
              </a:rPr>
              <a:t>Insert your hospital/clinic </a:t>
            </a:r>
          </a:p>
          <a:p>
            <a:pPr algn="ctr">
              <a:buClr>
                <a:schemeClr val="accent2"/>
              </a:buClr>
            </a:pPr>
            <a:r>
              <a:rPr lang="en-US" sz="2800" b="1" i="1" dirty="0">
                <a:solidFill>
                  <a:schemeClr val="accent6"/>
                </a:solidFill>
                <a:latin typeface="Calibri" pitchFamily="34" charset="0"/>
              </a:rPr>
              <a:t>fever guidelines here</a:t>
            </a:r>
            <a:endParaRPr lang="en-US" sz="2800" dirty="0">
              <a:solidFill>
                <a:schemeClr val="accent6"/>
              </a:solidFill>
              <a:latin typeface="Calibri" pitchFamily="34" charset="0"/>
            </a:endParaRPr>
          </a:p>
          <a:p>
            <a:pPr algn="ctr">
              <a:buClr>
                <a:schemeClr val="accent2">
                  <a:lumMod val="75000"/>
                </a:schemeClr>
              </a:buClr>
              <a:buFont typeface="Wingdings" pitchFamily="2" charset="2"/>
              <a:buChar char="§"/>
            </a:pPr>
            <a:endParaRPr lang="en-US" dirty="0">
              <a:latin typeface="Calibri" pitchFamily="34" charset="0"/>
            </a:endParaRPr>
          </a:p>
        </p:txBody>
      </p:sp>
    </p:spTree>
    <p:extLst>
      <p:ext uri="{BB962C8B-B14F-4D97-AF65-F5344CB8AC3E}">
        <p14:creationId xmlns:p14="http://schemas.microsoft.com/office/powerpoint/2010/main" val="3950480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
            <a:ext cx="9138131" cy="6858000"/>
          </a:xfrm>
          <a:prstGeom prst="rect">
            <a:avLst/>
          </a:prstGeom>
        </p:spPr>
      </p:pic>
    </p:spTree>
    <p:extLst>
      <p:ext uri="{BB962C8B-B14F-4D97-AF65-F5344CB8AC3E}">
        <p14:creationId xmlns:p14="http://schemas.microsoft.com/office/powerpoint/2010/main" val="6326010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1"/>
            <a:ext cx="9138131" cy="6858000"/>
          </a:xfrm>
          <a:prstGeom prst="rect">
            <a:avLst/>
          </a:prstGeom>
        </p:spPr>
      </p:pic>
    </p:spTree>
    <p:extLst>
      <p:ext uri="{BB962C8B-B14F-4D97-AF65-F5344CB8AC3E}">
        <p14:creationId xmlns:p14="http://schemas.microsoft.com/office/powerpoint/2010/main" val="35227202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66992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 y="1"/>
            <a:ext cx="9144000" cy="6857999"/>
          </a:xfrm>
          <a:prstGeom prst="rect">
            <a:avLst/>
          </a:prstGeom>
        </p:spPr>
      </p:pic>
    </p:spTree>
    <p:extLst>
      <p:ext uri="{BB962C8B-B14F-4D97-AF65-F5344CB8AC3E}">
        <p14:creationId xmlns:p14="http://schemas.microsoft.com/office/powerpoint/2010/main" val="6679926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0"/>
            <a:ext cx="9144000" cy="6855791"/>
          </a:xfrm>
          <a:prstGeom prst="rect">
            <a:avLst/>
          </a:prstGeom>
        </p:spPr>
      </p:pic>
    </p:spTree>
    <p:extLst>
      <p:ext uri="{BB962C8B-B14F-4D97-AF65-F5344CB8AC3E}">
        <p14:creationId xmlns:p14="http://schemas.microsoft.com/office/powerpoint/2010/main" val="4173932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40815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 y="0"/>
            <a:ext cx="9135208" cy="6858000"/>
          </a:xfrm>
          <a:prstGeom prst="rect">
            <a:avLst/>
          </a:prstGeom>
        </p:spPr>
      </p:pic>
      <p:sp>
        <p:nvSpPr>
          <p:cNvPr id="18" name="TextBox 17">
            <a:hlinkClick r:id="rId4"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
        <p:nvSpPr>
          <p:cNvPr id="4" name="TextBox 3">
            <a:hlinkClick r:id="rId5" action="ppaction://hlinksldjump"/>
          </p:cNvPr>
          <p:cNvSpPr txBox="1"/>
          <p:nvPr/>
        </p:nvSpPr>
        <p:spPr>
          <a:xfrm>
            <a:off x="4771892" y="6223590"/>
            <a:ext cx="884629" cy="3385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b="1" dirty="0" smtClean="0">
                <a:solidFill>
                  <a:schemeClr val="accent5"/>
                </a:solidFill>
              </a:rPr>
              <a:t>PICC</a:t>
            </a:r>
            <a:endParaRPr lang="en-US" sz="1400" b="1" dirty="0">
              <a:solidFill>
                <a:schemeClr val="accent5"/>
              </a:solidFill>
            </a:endParaRPr>
          </a:p>
        </p:txBody>
      </p:sp>
      <p:sp>
        <p:nvSpPr>
          <p:cNvPr id="5" name="TextBox 4">
            <a:hlinkClick r:id="rId6" action="ppaction://hlinksldjump"/>
          </p:cNvPr>
          <p:cNvSpPr txBox="1"/>
          <p:nvPr/>
        </p:nvSpPr>
        <p:spPr>
          <a:xfrm>
            <a:off x="5849324" y="6223590"/>
            <a:ext cx="1157532" cy="3385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b="1" dirty="0" smtClean="0">
                <a:solidFill>
                  <a:schemeClr val="accent5"/>
                </a:solidFill>
              </a:rPr>
              <a:t>Ext CVL</a:t>
            </a:r>
            <a:endParaRPr lang="en-US" sz="1400" b="1" dirty="0">
              <a:solidFill>
                <a:schemeClr val="accent5"/>
              </a:solidFill>
            </a:endParaRPr>
          </a:p>
        </p:txBody>
      </p:sp>
      <p:sp>
        <p:nvSpPr>
          <p:cNvPr id="6" name="TextBox 5">
            <a:hlinkClick r:id="rId7" action="ppaction://hlinksldjump"/>
          </p:cNvPr>
          <p:cNvSpPr txBox="1"/>
          <p:nvPr/>
        </p:nvSpPr>
        <p:spPr>
          <a:xfrm>
            <a:off x="7167760" y="6234223"/>
            <a:ext cx="689488" cy="3385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b="1" dirty="0" smtClean="0">
                <a:solidFill>
                  <a:schemeClr val="accent5"/>
                </a:solidFill>
              </a:rPr>
              <a:t>Port</a:t>
            </a:r>
            <a:endParaRPr lang="en-US" sz="1400" b="1" dirty="0">
              <a:solidFill>
                <a:schemeClr val="accent5"/>
              </a:solidFill>
            </a:endParaRPr>
          </a:p>
        </p:txBody>
      </p:sp>
    </p:spTree>
    <p:extLst>
      <p:ext uri="{BB962C8B-B14F-4D97-AF65-F5344CB8AC3E}">
        <p14:creationId xmlns:p14="http://schemas.microsoft.com/office/powerpoint/2010/main" val="2422219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p:spPr>
      </p:pic>
      <p:sp>
        <p:nvSpPr>
          <p:cNvPr id="4" name="TextBox 3">
            <a:hlinkClick r:id="rId4"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4058729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6853595"/>
          </a:xfrm>
          <a:prstGeom prst="rect">
            <a:avLst/>
          </a:prstGeom>
        </p:spPr>
      </p:pic>
      <p:sp>
        <p:nvSpPr>
          <p:cNvPr id="6" name="TextBox 5">
            <a:hlinkClick r:id="rId4" action="ppaction://hlinksldjump"/>
          </p:cNvPr>
          <p:cNvSpPr txBox="1"/>
          <p:nvPr/>
        </p:nvSpPr>
        <p:spPr>
          <a:xfrm>
            <a:off x="7437120" y="0"/>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2682005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15810"/>
            <a:ext cx="9144000" cy="6873809"/>
          </a:xfrm>
          <a:prstGeom prst="rect">
            <a:avLst/>
          </a:prstGeom>
        </p:spPr>
      </p:pic>
      <p:sp>
        <p:nvSpPr>
          <p:cNvPr id="7" name="TextBox 6">
            <a:hlinkClick r:id="rId4" action="ppaction://hlinksldjump"/>
          </p:cNvPr>
          <p:cNvSpPr txBox="1"/>
          <p:nvPr/>
        </p:nvSpPr>
        <p:spPr>
          <a:xfrm>
            <a:off x="7437120" y="-15809"/>
            <a:ext cx="1706880" cy="311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dirty="0">
                <a:solidFill>
                  <a:schemeClr val="accent5"/>
                </a:solidFill>
              </a:rPr>
              <a:t>Table of Contents</a:t>
            </a:r>
          </a:p>
        </p:txBody>
      </p:sp>
    </p:spTree>
    <p:extLst>
      <p:ext uri="{BB962C8B-B14F-4D97-AF65-F5344CB8AC3E}">
        <p14:creationId xmlns:p14="http://schemas.microsoft.com/office/powerpoint/2010/main" val="753731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3">
      <a:dk1>
        <a:srgbClr val="006579"/>
      </a:dk1>
      <a:lt1>
        <a:srgbClr val="D6D6D6"/>
      </a:lt1>
      <a:dk2>
        <a:srgbClr val="81CCDD"/>
      </a:dk2>
      <a:lt2>
        <a:srgbClr val="ECDE29"/>
      </a:lt2>
      <a:accent1>
        <a:srgbClr val="BDBDBD"/>
      </a:accent1>
      <a:accent2>
        <a:srgbClr val="73AD56"/>
      </a:accent2>
      <a:accent3>
        <a:srgbClr val="262626"/>
      </a:accent3>
      <a:accent4>
        <a:srgbClr val="006579"/>
      </a:accent4>
      <a:accent5>
        <a:srgbClr val="FFFFFF"/>
      </a:accent5>
      <a:accent6>
        <a:srgbClr val="000000"/>
      </a:accent6>
      <a:hlink>
        <a:srgbClr val="FFFFFF"/>
      </a:hlink>
      <a:folHlink>
        <a:srgbClr val="006579"/>
      </a:folHlink>
    </a:clrScheme>
    <a:fontScheme name="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4599</TotalTime>
  <Words>4291</Words>
  <Application>Microsoft Office PowerPoint</Application>
  <PresentationFormat>On-screen Show (4:3)</PresentationFormat>
  <Paragraphs>464</Paragraphs>
  <Slides>56</Slides>
  <Notes>56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Jeneane Sullivan</dc:creator>
  <cp:lastModifiedBy>Sullivan, Jeneane E</cp:lastModifiedBy>
  <cp:revision>219</cp:revision>
  <dcterms:created xsi:type="dcterms:W3CDTF">2013-03-07T06:57:49Z</dcterms:created>
  <dcterms:modified xsi:type="dcterms:W3CDTF">2019-09-18T19:27:09Z</dcterms:modified>
</cp:coreProperties>
</file>