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340" r:id="rId2"/>
    <p:sldId id="345" r:id="rId3"/>
    <p:sldId id="302" r:id="rId4"/>
    <p:sldId id="350" r:id="rId5"/>
    <p:sldId id="266" r:id="rId6"/>
    <p:sldId id="279" r:id="rId7"/>
    <p:sldId id="342" r:id="rId8"/>
    <p:sldId id="343" r:id="rId9"/>
    <p:sldId id="344" r:id="rId10"/>
    <p:sldId id="309" r:id="rId11"/>
    <p:sldId id="310" r:id="rId12"/>
    <p:sldId id="311" r:id="rId13"/>
    <p:sldId id="349" r:id="rId14"/>
    <p:sldId id="282" r:id="rId15"/>
    <p:sldId id="351" r:id="rId16"/>
    <p:sldId id="283" r:id="rId17"/>
    <p:sldId id="285" r:id="rId18"/>
    <p:sldId id="313" r:id="rId19"/>
    <p:sldId id="286" r:id="rId20"/>
    <p:sldId id="290" r:id="rId21"/>
    <p:sldId id="291" r:id="rId22"/>
    <p:sldId id="328" r:id="rId23"/>
    <p:sldId id="292" r:id="rId24"/>
    <p:sldId id="314" r:id="rId25"/>
    <p:sldId id="337" r:id="rId26"/>
    <p:sldId id="294" r:id="rId27"/>
    <p:sldId id="320" r:id="rId28"/>
    <p:sldId id="321" r:id="rId29"/>
    <p:sldId id="322" r:id="rId30"/>
    <p:sldId id="327" r:id="rId31"/>
    <p:sldId id="323" r:id="rId32"/>
    <p:sldId id="324" r:id="rId33"/>
    <p:sldId id="338" r:id="rId34"/>
    <p:sldId id="295" r:id="rId35"/>
    <p:sldId id="330" r:id="rId36"/>
    <p:sldId id="331" r:id="rId37"/>
    <p:sldId id="332" r:id="rId38"/>
    <p:sldId id="341" r:id="rId39"/>
    <p:sldId id="296" r:id="rId40"/>
    <p:sldId id="298" r:id="rId41"/>
    <p:sldId id="339" r:id="rId42"/>
    <p:sldId id="301" r:id="rId43"/>
    <p:sldId id="333" r:id="rId44"/>
    <p:sldId id="352" r:id="rId45"/>
    <p:sldId id="299" r:id="rId46"/>
    <p:sldId id="353" r:id="rId47"/>
    <p:sldId id="300" r:id="rId48"/>
    <p:sldId id="354" r:id="rId49"/>
    <p:sldId id="334" r:id="rId50"/>
    <p:sldId id="335" r:id="rId51"/>
    <p:sldId id="336" r:id="rId52"/>
    <p:sldId id="308" r:id="rId53"/>
    <p:sldId id="304" r:id="rId54"/>
    <p:sldId id="346" r:id="rId55"/>
    <p:sldId id="348" r:id="rId56"/>
    <p:sldId id="347" r:id="rId57"/>
    <p:sldId id="355" r:id="rId58"/>
  </p:sldIdLst>
  <p:sldSz cx="9144000" cy="6858000" type="screen4x3"/>
  <p:notesSz cx="6858000" cy="9144000"/>
  <p:defaultTextStyle>
    <a:defPPr rtl="0">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Jeneane E" initials="SJE" lastIdx="9" clrIdx="0"/>
  <p:cmAuthor id="2" name="Wendy Landier" initials="WL" lastIdx="27" clrIdx="1"/>
  <p:cmAuthor id="3" name="cospat"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E57"/>
    <a:srgbClr val="76CFE6"/>
    <a:srgbClr val="00B0F0"/>
    <a:srgbClr val="006579"/>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5" autoAdjust="0"/>
    <p:restoredTop sz="96259" autoAdjust="0"/>
  </p:normalViewPr>
  <p:slideViewPr>
    <p:cSldViewPr snapToGrid="0" showGuides="1">
      <p:cViewPr>
        <p:scale>
          <a:sx n="66" d="100"/>
          <a:sy n="66" d="100"/>
        </p:scale>
        <p:origin x="2800" y="1416"/>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DEE0E-1687-41D0-9BBB-E0A196E93CA1}" type="datetimeFigureOut">
              <a:rPr lang="fr-CA" smtClean="0"/>
              <a:t>22-02-14</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CA"/>
              <a:t>L'expertise</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6468EF-CF24-43FA-A4B2-C7007F9AA616}" type="slidenum">
              <a:rPr lang="fr-CA" smtClean="0"/>
              <a:t>‹#›</a:t>
            </a:fld>
            <a:endParaRPr lang="fr-CA"/>
          </a:p>
        </p:txBody>
      </p:sp>
    </p:spTree>
    <p:extLst>
      <p:ext uri="{BB962C8B-B14F-4D97-AF65-F5344CB8AC3E}">
        <p14:creationId xmlns:p14="http://schemas.microsoft.com/office/powerpoint/2010/main" val="19528719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6/10/2019</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r>
              <a:rPr lang="en-US"/>
              <a:t>L'expertise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B3E9208-8A84-4205-96E0-9B8811C00D9D}" type="slidenum">
              <a:rPr lang="en-US" smtClean="0"/>
              <a:pPr rtl="0"/>
              <a:t>‹#›</a:t>
            </a:fld>
            <a:endParaRPr lang="en-US"/>
          </a:p>
        </p:txBody>
      </p:sp>
    </p:spTree>
    <p:extLst>
      <p:ext uri="{BB962C8B-B14F-4D97-AF65-F5344CB8AC3E}">
        <p14:creationId xmlns:p14="http://schemas.microsoft.com/office/powerpoint/2010/main" val="12435077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fr-CA" sz="1200" b="1" dirty="0"/>
              <a:t>Prendre soin de votre enfant à la maison</a:t>
            </a:r>
            <a:endParaRPr lang="en-US" sz="1200" b="1" dirty="0"/>
          </a:p>
          <a:p>
            <a:pPr marL="0" indent="0" rtl="0">
              <a:lnSpc>
                <a:spcPct val="120000"/>
              </a:lnSpc>
              <a:buFont typeface="Arial" panose="020B0604020202020204" pitchFamily="34" charset="0"/>
              <a:buNone/>
            </a:pPr>
            <a:endParaRPr lang="fr-CA" dirty="0"/>
          </a:p>
          <a:p>
            <a:pPr marL="171450" indent="-171450" rtl="0">
              <a:lnSpc>
                <a:spcPct val="120000"/>
              </a:lnSpc>
              <a:buFont typeface="Arial" panose="020B0604020202020204" pitchFamily="34" charset="0"/>
              <a:buChar char="•"/>
            </a:pPr>
            <a:r>
              <a:rPr lang="fr-CA" dirty="0"/>
              <a:t>Nous comprenons que cette période est accablante et stressante pour vous et votre famille. </a:t>
            </a:r>
          </a:p>
          <a:p>
            <a:pPr marL="171450" indent="-171450" rtl="0">
              <a:lnSpc>
                <a:spcPct val="120000"/>
              </a:lnSpc>
              <a:buFont typeface="Arial" panose="020B0604020202020204" pitchFamily="34" charset="0"/>
              <a:buChar char="•"/>
            </a:pPr>
            <a:r>
              <a:rPr lang="fr-CA" dirty="0"/>
              <a:t>Notre objectif est de vous aider à vous concentrer sur les </a:t>
            </a:r>
            <a:r>
              <a:rPr lang="fr-CA" b="1" dirty="0"/>
              <a:t>informations les plus importantes</a:t>
            </a:r>
            <a:r>
              <a:rPr lang="fr-CA" dirty="0"/>
              <a:t> dont vous avez besoin à cet instant. </a:t>
            </a:r>
          </a:p>
          <a:p>
            <a:pPr marL="171450" indent="-171450" rtl="0">
              <a:lnSpc>
                <a:spcPct val="120000"/>
              </a:lnSpc>
              <a:buFont typeface="Arial" panose="020B0604020202020204" pitchFamily="34" charset="0"/>
              <a:buChar char="•"/>
            </a:pPr>
            <a:r>
              <a:rPr lang="fr-CA" dirty="0"/>
              <a:t>Nous continuerons à examiner les informations importantes avec vous tout au long du traitement de votre enfant. </a:t>
            </a:r>
          </a:p>
          <a:p>
            <a:pPr marL="171450" indent="-171450" rtl="0">
              <a:lnSpc>
                <a:spcPct val="120000"/>
              </a:lnSpc>
              <a:buFont typeface="Arial" panose="020B0604020202020204" pitchFamily="34" charset="0"/>
              <a:buChar char="•"/>
            </a:pPr>
            <a:r>
              <a:rPr lang="fr-CA" dirty="0"/>
              <a:t>N’hésitez jamais à m’interrompre pour poser des questions, mais également pour poser des questions à tout membre de votre équipe soignante</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01882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CA" b="1" dirty="0"/>
              <a:t>Parler du cancer avec votre enfant</a:t>
            </a:r>
            <a:endParaRPr lang="en-US" b="1" dirty="0"/>
          </a:p>
          <a:p>
            <a:pPr marL="171450" indent="-171450" rtl="0">
              <a:buFont typeface="Arial" panose="020B0604020202020204" pitchFamily="34" charset="0"/>
              <a:buChar char="•"/>
            </a:pPr>
            <a:r>
              <a:rPr lang="fr-CA" dirty="0"/>
              <a:t>Les enfants d’âges différents comprennent et réagissent différemment au cancer et à son traitement</a:t>
            </a:r>
          </a:p>
          <a:p>
            <a:pPr marL="171450" indent="-171450" rtl="0">
              <a:buFont typeface="Arial" panose="020B0604020202020204" pitchFamily="34" charset="0"/>
              <a:buChar char="•"/>
            </a:pPr>
            <a:r>
              <a:rPr lang="fr-CA" dirty="0"/>
              <a:t>De nombreux facteurs peuvent avoir une influence sur la façon dont votre enfant affrontera le cancer, notamment son âge, sa personnalité, son mode d’adaptation, son système de soutien et son plan de traitement</a:t>
            </a:r>
          </a:p>
          <a:p>
            <a:pPr marL="171450" indent="-171450" rtl="0">
              <a:buFont typeface="Arial" panose="020B0604020202020204" pitchFamily="34" charset="0"/>
              <a:buChar char="•"/>
            </a:pPr>
            <a:r>
              <a:rPr lang="fr-CA" dirty="0"/>
              <a:t>Les parents ont souvent du mal à parler du cancer à leur enfant</a:t>
            </a:r>
          </a:p>
          <a:p>
            <a:pPr marL="171450" indent="-171450" rtl="0">
              <a:buFont typeface="Arial" panose="020B0604020202020204" pitchFamily="34" charset="0"/>
              <a:buChar char="•"/>
            </a:pPr>
            <a:r>
              <a:rPr lang="fr-CA" dirty="0"/>
              <a:t>Nos nombreuses années d’expérience nous ont enseigné que ne pas dire la vérité à votre enfant peut être préjudiciable</a:t>
            </a:r>
          </a:p>
          <a:p>
            <a:pPr marL="171450" indent="-171450" rtl="0">
              <a:buFont typeface="Arial" panose="020B0604020202020204" pitchFamily="34" charset="0"/>
              <a:buChar char="•"/>
            </a:pPr>
            <a:r>
              <a:rPr lang="fr-CA" dirty="0"/>
              <a:t>Les enfants sentent rapidement lorsque quelque chose ne va pas. Ils ont besoin de savoir qu’ils peuvent faire confiance à leurs parents pour leur dire toujours la vérité.</a:t>
            </a:r>
          </a:p>
          <a:p>
            <a:pPr marL="171450" indent="-171450" rtl="0">
              <a:buFont typeface="Arial" panose="020B0604020202020204" pitchFamily="34" charset="0"/>
              <a:buChar char="•"/>
            </a:pPr>
            <a:r>
              <a:rPr lang="fr-CA" dirty="0"/>
              <a:t>Des membres de votre équipe soignante sont disponibles pour vous aider, vous et votre enfant, à affronter la situation</a:t>
            </a:r>
          </a:p>
          <a:p>
            <a:pPr marL="171450" indent="-171450" rtl="0">
              <a:buFont typeface="Arial" panose="020B0604020202020204" pitchFamily="34" charset="0"/>
              <a:buChar char="•"/>
            </a:pPr>
            <a:r>
              <a:rPr lang="fr-CA" dirty="0"/>
              <a:t>Parlez à votre équipe de soins de vos besoins afin d’obtenir le bon soutien</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25451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CA" b="1" dirty="0"/>
              <a:t>Essais cliniques</a:t>
            </a:r>
            <a:endParaRPr lang="en-US" b="1" dirty="0"/>
          </a:p>
          <a:p>
            <a:pPr marL="171450" indent="-171450" rtl="0">
              <a:buFont typeface="Arial" panose="020B0604020202020204" pitchFamily="34" charset="0"/>
              <a:buChar char="•"/>
            </a:pPr>
            <a:r>
              <a:rPr lang="fr-CA" dirty="0"/>
              <a:t>La plupart des enfants atteints de cancer sont traités dans le cadre d’essais cliniques</a:t>
            </a:r>
          </a:p>
          <a:p>
            <a:pPr marL="171450" indent="-171450" rtl="0">
              <a:buFont typeface="Arial" panose="020B0604020202020204" pitchFamily="34" charset="0"/>
              <a:buChar char="•"/>
            </a:pPr>
            <a:r>
              <a:rPr lang="fr-CA" dirty="0"/>
              <a:t>Les essais cliniques sont des travaux de recherche effectués pour aider l’équipe de soins à comprendre des maladies comme le cancer, et comment les traiter au mieux</a:t>
            </a:r>
          </a:p>
          <a:p>
            <a:pPr marL="171450" indent="-171450" rtl="0">
              <a:buFont typeface="Arial" panose="020B0604020202020204" pitchFamily="34" charset="0"/>
              <a:buChar char="•"/>
            </a:pPr>
            <a:r>
              <a:rPr lang="fr-CA" dirty="0"/>
              <a:t>De nombreux progrès des traitements des cancers de l’enfance sont possibles grâce aux essais cliniques</a:t>
            </a:r>
          </a:p>
          <a:p>
            <a:pPr marL="171450" indent="-171450" rtl="0">
              <a:buFont typeface="Arial" panose="020B0604020202020204" pitchFamily="34" charset="0"/>
              <a:buChar char="•"/>
            </a:pPr>
            <a:r>
              <a:rPr lang="fr-CA" dirty="0"/>
              <a:t>Le Children’s Oncology Group est le plus grand groupe d’essais cliniques pédiatriques au monde; COG a traité plus d’enfants atteints de cancer qu’aucune autre organisation</a:t>
            </a:r>
          </a:p>
          <a:p>
            <a:pPr marL="171450" indent="-171450" rtl="0">
              <a:buFont typeface="Arial" panose="020B0604020202020204" pitchFamily="34" charset="0"/>
              <a:buChar char="•"/>
            </a:pPr>
            <a:r>
              <a:rPr lang="fr-CA" dirty="0"/>
              <a:t>Des médecins, des infirmiers et d’autres experts dans le monde travaillent sans relâche pour améliorer continuellement les traitements des cancers de l’enfance</a:t>
            </a:r>
          </a:p>
          <a:p>
            <a:pPr marL="171450" indent="-171450" rtl="0">
              <a:buFont typeface="Arial" panose="020B0604020202020204" pitchFamily="34" charset="0"/>
              <a:buChar char="•"/>
            </a:pPr>
            <a:r>
              <a:rPr lang="fr-CA" dirty="0"/>
              <a:t>Votre médecin et votre équipe de soins vous diront s’il existe des essais cliniques disponibles pour votre enfant</a:t>
            </a:r>
          </a:p>
          <a:p>
            <a:pPr marL="171450" indent="-171450" rtl="0">
              <a:buFont typeface="Arial" panose="020B0604020202020204" pitchFamily="34" charset="0"/>
              <a:buChar char="•"/>
            </a:pPr>
            <a:r>
              <a:rPr lang="fr-CA" dirty="0"/>
              <a:t>Vous pouvez toujours choisir que votre enfant participe ou non à un essai clinique</a:t>
            </a:r>
          </a:p>
          <a:p>
            <a:pPr marL="171450" indent="-171450" rtl="0">
              <a:buFont typeface="Arial" panose="020B0604020202020204" pitchFamily="34" charset="0"/>
              <a:buChar char="•"/>
            </a:pPr>
            <a:r>
              <a:rPr lang="fr-CA" dirty="0"/>
              <a:t>Si vous choisissez de participer à un essai clinique, vous devrez d’abord donner votre autorisation. Cela s’appelle un consentement éclairé. </a:t>
            </a:r>
          </a:p>
          <a:p>
            <a:pPr marL="171450" indent="-171450" rtl="0">
              <a:buFont typeface="Arial" panose="020B0604020202020204" pitchFamily="34" charset="0"/>
              <a:buChar char="•"/>
            </a:pPr>
            <a:r>
              <a:rPr lang="fr-CA" dirty="0"/>
              <a:t>Parlez avec votre équipe de soins pour plus d’informations.</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4778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fr-CA" dirty="0"/>
              <a:t>Cette page d’</a:t>
            </a:r>
            <a:r>
              <a:rPr lang="fr-CA" b="1" dirty="0"/>
              <a:t>Aperçu du traitement</a:t>
            </a:r>
            <a:r>
              <a:rPr lang="fr-CA" dirty="0"/>
              <a:t> est incluse au début du Nouveau guide de diagnostic</a:t>
            </a:r>
          </a:p>
          <a:p>
            <a:pPr marL="171450" indent="-171450" rtl="0">
              <a:buFont typeface="Arial" panose="020B0604020202020204" pitchFamily="34" charset="0"/>
              <a:buChar char="•"/>
            </a:pPr>
            <a:r>
              <a:rPr lang="fr-CA" dirty="0"/>
              <a:t>Vous pouvez l’utiliser pour noter le diagnostic et les informations importantes relatives au traitement de votre enfant</a:t>
            </a:r>
          </a:p>
          <a:p>
            <a:pPr marL="171450" indent="-171450" rtl="0">
              <a:buFont typeface="Arial" panose="020B0604020202020204" pitchFamily="34" charset="0"/>
              <a:buChar char="•"/>
            </a:pPr>
            <a:r>
              <a:rPr lang="fr-CA" dirty="0"/>
              <a:t>Vous pouvez également y noter les numéros de téléphone à appeler lorsque vous avez besoin d’aide</a:t>
            </a:r>
          </a:p>
          <a:p>
            <a:pPr marL="171450" indent="-171450" rtl="0">
              <a:buFont typeface="Arial" panose="020B0604020202020204" pitchFamily="34" charset="0"/>
              <a:buChar char="•"/>
            </a:pPr>
            <a:r>
              <a:rPr lang="fr-CA" dirty="0"/>
              <a:t>Demandez à votre équipe soignante de vous aider à remplir la page de l’Aperçu du traitement avant de rentrer chez vous</a:t>
            </a:r>
          </a:p>
          <a:p>
            <a:pPr marL="171450" indent="-171450" rtl="0">
              <a:buFont typeface="Arial" panose="020B0604020202020204" pitchFamily="34" charset="0"/>
              <a:buChar char="•"/>
            </a:pPr>
            <a:r>
              <a:rPr lang="fr-CA" dirty="0"/>
              <a:t>Gardez la page de l’Aperçu du traitement avec vous pour la montrer en cas de besoin, comme lorsque vous vous rendez aux urgences par exemple</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72404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22316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algn="l" rtl="0">
              <a:buFont typeface="Arial" panose="020B0604020202020204" pitchFamily="34" charset="0"/>
              <a:buNone/>
            </a:pPr>
            <a:r>
              <a:rPr lang="fr-CA" b="1" dirty="0"/>
              <a:t>Comment contacter votre équipe de soins</a:t>
            </a:r>
            <a:endParaRPr lang="en-US" b="1" i="0" baseline="0" dirty="0"/>
          </a:p>
          <a:p>
            <a:pPr marL="171450" indent="-171450" algn="l" rtl="0">
              <a:buFont typeface="Arial" panose="020B0604020202020204" pitchFamily="34" charset="0"/>
              <a:buChar char="•"/>
            </a:pPr>
            <a:r>
              <a:rPr lang="fr-CA" i="0" dirty="0"/>
              <a:t>Il est important de savoir qui appeler si votre enfant se trouve en situation d’urgence ou a besoin de soins immédiats.  </a:t>
            </a:r>
          </a:p>
          <a:p>
            <a:pPr marL="171450" indent="-171450" algn="l" rtl="0">
              <a:buFont typeface="Arial" panose="020B0604020202020204" pitchFamily="34" charset="0"/>
              <a:buChar char="•"/>
            </a:pPr>
            <a:r>
              <a:rPr lang="fr-CA" i="0" dirty="0"/>
              <a:t>Conservez ces numéros de téléphone importants avec vous à tout moment.  </a:t>
            </a:r>
          </a:p>
          <a:p>
            <a:pPr marL="171450" indent="-171450" algn="l" rtl="0">
              <a:buFont typeface="Arial" panose="020B0604020202020204" pitchFamily="34" charset="0"/>
              <a:buChar char="•"/>
            </a:pPr>
            <a:r>
              <a:rPr lang="fr-CA" i="0" dirty="0"/>
              <a:t>Vous pouvez écrire ces numéros de téléphone sur votre page d’Aperçu du traitement.  </a:t>
            </a:r>
          </a:p>
          <a:p>
            <a:pPr marL="171450" indent="-171450" algn="l" rtl="0">
              <a:buFont typeface="Arial" panose="020B0604020202020204" pitchFamily="34" charset="0"/>
              <a:buChar char="•"/>
            </a:pPr>
            <a:r>
              <a:rPr lang="fr-CA" i="0" dirty="0"/>
              <a:t>Si votre enfant sera confié à une autre personne que vous, assurez-vous que cette autre personne a ces numéros de téléphone importants et qu’elle comprend quand appeler à l’aide.</a:t>
            </a:r>
          </a:p>
          <a:p>
            <a:pPr algn="l" rtl="0"/>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Remarque : Indiquez les informations spécifiques à votre hôpital ici. Vous pourrez éliminer la couleur jaune de la fenêtre de texte une fois que vous aurez saisi les informations concernant votre hôpital.</a:t>
            </a:r>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42305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8406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fr-CA" b="1" dirty="0"/>
              <a:t>Aide d’urgence</a:t>
            </a:r>
            <a:endParaRPr lang="en-US" b="1" dirty="0"/>
          </a:p>
          <a:p>
            <a:pPr algn="l" rtl="0"/>
            <a:r>
              <a:rPr lang="fr-CA" dirty="0"/>
              <a:t>Les enfants atteints de cancer développent parfois des symptômes qui sont des signes avant-coureurs d’une maladie grave. Votre équipe de soins considère ces symptômes comme un signe d’urgence.  En cas d’urgence, vous devez agir sans attendre.</a:t>
            </a:r>
          </a:p>
          <a:p>
            <a:pPr algn="l" rtl="0"/>
            <a:endParaRPr lang="en-US" i="1" dirty="0"/>
          </a:p>
          <a:p>
            <a:pPr algn="l" rtl="0"/>
            <a:r>
              <a:rPr lang="fr-CA" i="0" dirty="0"/>
              <a:t>Appelez immédiatement le 911 si votre enfant :</a:t>
            </a:r>
          </a:p>
          <a:p>
            <a:pPr marL="171450" indent="-171450" algn="l" rtl="0">
              <a:buFont typeface="Arial" panose="020B0604020202020204" pitchFamily="34" charset="0"/>
              <a:buChar char="•"/>
            </a:pPr>
            <a:r>
              <a:rPr lang="fr-CA" i="0" dirty="0"/>
              <a:t>ne respire pas ou a de graves difficultés à respirer </a:t>
            </a:r>
          </a:p>
          <a:p>
            <a:pPr marL="171450" indent="-171450" algn="l" rtl="0">
              <a:buFont typeface="Arial" panose="020B0604020202020204" pitchFamily="34" charset="0"/>
              <a:buChar char="•"/>
            </a:pPr>
            <a:r>
              <a:rPr lang="fr-CA" i="0" dirty="0"/>
              <a:t>a les lèvres et/ou la peau d’apparence bleue</a:t>
            </a:r>
          </a:p>
          <a:p>
            <a:pPr marL="171450" indent="-171450" algn="l" rtl="0">
              <a:buFont typeface="Arial" panose="020B0604020202020204" pitchFamily="34" charset="0"/>
              <a:buChar char="•"/>
            </a:pPr>
            <a:r>
              <a:rPr lang="fr-CA" i="0" dirty="0"/>
              <a:t>fait une crise d’épilepsie (et que l’on ne vous a pas dit comment gérer cela à la maison)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ne se réveille pas après que vous avez essayé de le réveiller - cela s’appelle une « perte de conscience »</a:t>
            </a:r>
          </a:p>
          <a:p>
            <a:pPr marL="0" indent="0" algn="l" rtl="0">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i="1" dirty="0"/>
              <a:t>Remarque : Cette diapositive s’applique aux hôpitaux des États-Unis et du Canada. Veuillez insérer la diapositive d’intervention d’urgence appropriée pour l’hôpital dans d’autres pays.</a:t>
            </a:r>
          </a:p>
          <a:p>
            <a:pPr marL="0" indent="0" algn="l" rtl="0">
              <a:buFont typeface="Arial" panose="020B0604020202020204" pitchFamily="34" charset="0"/>
              <a:buNone/>
            </a:pP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3553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Quand appeler immédiatement à l’aide</a:t>
            </a:r>
            <a:endParaRPr lang="en-US" b="1" dirty="0"/>
          </a:p>
          <a:p>
            <a:pPr marL="171450" indent="-171450" algn="l" rtl="0">
              <a:buFont typeface="Arial" panose="020B0604020202020204" pitchFamily="34" charset="0"/>
              <a:buChar char="•"/>
            </a:pPr>
            <a:r>
              <a:rPr lang="fr-CA" dirty="0"/>
              <a:t>La fièvre peut être le signe d’une infection grave. </a:t>
            </a:r>
          </a:p>
          <a:p>
            <a:pPr marL="171450" indent="-171450" algn="l" rtl="0">
              <a:buFont typeface="Arial" panose="020B0604020202020204" pitchFamily="34" charset="0"/>
              <a:buChar char="•"/>
            </a:pPr>
            <a:r>
              <a:rPr lang="fr-CA" dirty="0"/>
              <a:t>Les enfants qui suivent un traitement contre le cancer courent un risque élevé de contracter de graves infections. </a:t>
            </a:r>
          </a:p>
          <a:p>
            <a:pPr marL="171450" indent="-171450" algn="l" rtl="0">
              <a:buFont typeface="Arial" panose="020B0604020202020204" pitchFamily="34" charset="0"/>
              <a:buChar char="•"/>
            </a:pPr>
            <a:r>
              <a:rPr lang="fr-CA" dirty="0"/>
              <a:t>Si votre enfant a de la fièvre et ne reçoit pas immédiatement des soins médicaux, il pourrait tomber très malade et sa vie pourrait être en danger. </a:t>
            </a:r>
          </a:p>
          <a:p>
            <a:pPr marL="171450" indent="-171450" algn="l" rtl="0">
              <a:buFont typeface="Arial" panose="020B0604020202020204" pitchFamily="34" charset="0"/>
              <a:buChar char="•"/>
            </a:pPr>
            <a:r>
              <a:rPr lang="fr-CA" dirty="0"/>
              <a:t>Appelez immédiatement votre équipe de soins si votre enfant a de la fièvre. N’attendez pas l’ouverture de la clinique.</a:t>
            </a:r>
          </a:p>
          <a:p>
            <a:pPr marL="628650" lvl="1" indent="-171450" algn="l" rtl="0">
              <a:buFont typeface="Arial" panose="020B0604020202020204" pitchFamily="34" charset="0"/>
              <a:buChar char="•"/>
            </a:pPr>
            <a:r>
              <a:rPr lang="fr-CA" dirty="0"/>
              <a:t>Ne donnez PAS d’aspirine (salicylate), d’acétaminophène (</a:t>
            </a:r>
            <a:r>
              <a:rPr lang="fr-CA" dirty="0" err="1"/>
              <a:t>Tylenol</a:t>
            </a:r>
            <a:r>
              <a:rPr lang="fr-CA" dirty="0"/>
              <a:t>®) ou d’ibuprofène (</a:t>
            </a:r>
            <a:r>
              <a:rPr lang="fr-CA" dirty="0" err="1"/>
              <a:t>Motrin</a:t>
            </a:r>
            <a:r>
              <a:rPr lang="fr-CA" dirty="0"/>
              <a:t>®, </a:t>
            </a:r>
            <a:r>
              <a:rPr lang="fr-CA" dirty="0" err="1"/>
              <a:t>Advil</a:t>
            </a:r>
            <a:r>
              <a:rPr lang="fr-CA" dirty="0"/>
              <a:t>® et </a:t>
            </a:r>
            <a:r>
              <a:rPr lang="fr-CA" dirty="0" err="1"/>
              <a:t>Pediaprofen</a:t>
            </a:r>
            <a:r>
              <a:rPr lang="fr-CA" dirty="0"/>
              <a:t>™) à votre enfant, à moins que votre équipe de soins ne vous en instruise. </a:t>
            </a:r>
          </a:p>
          <a:p>
            <a:pPr marL="171450" lvl="0" indent="-171450" algn="l" rtl="0">
              <a:buFont typeface="Arial" panose="020B0604020202020204" pitchFamily="34" charset="0"/>
              <a:buChar char="•"/>
            </a:pPr>
            <a:r>
              <a:rPr lang="fr-CA" dirty="0"/>
              <a:t>Parfois, une infection peut avoir lieu sans fièvre. Chaque fois que votre enfant a des frissons ou que vous êtes inquiets car il/elle n’a pas l’air bien, même s’il/elle ne présente aucune fièvre, appelez immédiatement votre équipe de soins. N’attendez pas l’ouverture de la clinique. </a:t>
            </a:r>
          </a:p>
          <a:p>
            <a:pPr marL="171450" lvl="0" indent="-171450" algn="l" rtl="0">
              <a:buFont typeface="Arial" panose="020B0604020202020204" pitchFamily="34" charset="0"/>
              <a:buChar char="•"/>
            </a:pPr>
            <a:r>
              <a:rPr lang="fr-CA" dirty="0"/>
              <a:t>Si votre enfant tombe malade ou a de la fièvre, il pourrait devoir être admis à l’hôpital pour un traitement antibiotique et des soins. </a:t>
            </a: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i="1" dirty="0"/>
              <a:t>Remarque : Indiquez les numéros de téléphone de votre hôpital/clinique. Vous pourrez éliminer la couleur jaune de la fenêtre de texte une fois que vous aurez saisi les informations concernant votre hôpital.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Remarque : Indiquez les instructions en cas de fièvre de votre hôpital. Vous pourrez éliminer la couleur jaune de la fenêtre de texte une fois que vous aurez saisi les informations concernant votre hôpital.</a:t>
            </a:r>
          </a:p>
          <a:p>
            <a:pPr algn="l"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97758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buFont typeface="Arial" panose="020B0604020202020204" pitchFamily="34" charset="0"/>
              <a:buNone/>
            </a:pPr>
            <a:r>
              <a:rPr lang="fr-CA" b="1" dirty="0"/>
              <a:t>Prendre la température de votre enfant :</a:t>
            </a:r>
          </a:p>
          <a:p>
            <a:pPr marL="171450" lvl="0" indent="-171450" algn="l" rtl="0">
              <a:buFont typeface="Arial" panose="020B0604020202020204" pitchFamily="34" charset="0"/>
              <a:buChar char="•"/>
            </a:pPr>
            <a:r>
              <a:rPr lang="fr-CA" dirty="0"/>
              <a:t>Assurez-vous d’avoir un thermomètre qui fonctionne chez vous, et que vous savez comment l’utiliser. </a:t>
            </a:r>
          </a:p>
          <a:p>
            <a:pPr marL="171450" lvl="0" indent="-171450" algn="l" rtl="0">
              <a:buFont typeface="Arial" panose="020B0604020202020204" pitchFamily="34" charset="0"/>
              <a:buChar char="•"/>
            </a:pPr>
            <a:r>
              <a:rPr lang="fr-CA" dirty="0"/>
              <a:t>Prenez la température de votre enfant s’il est chaud au toucher ou s’il n’a pas l’air bien ou ne se sent pas bien. </a:t>
            </a:r>
          </a:p>
          <a:p>
            <a:pPr marL="171450" lvl="0" indent="-171450" algn="l" rtl="0">
              <a:buFont typeface="Arial" panose="020B0604020202020204" pitchFamily="34" charset="0"/>
              <a:buChar char="•"/>
            </a:pPr>
            <a:r>
              <a:rPr lang="fr-CA" dirty="0"/>
              <a:t>Prenez la température comme votre équipe de soins vous l’a enseigné. </a:t>
            </a:r>
          </a:p>
          <a:p>
            <a:pPr marL="171450" lvl="0" indent="-171450" algn="l" rtl="0">
              <a:buFont typeface="Arial" panose="020B0604020202020204" pitchFamily="34" charset="0"/>
              <a:buChar char="•"/>
            </a:pPr>
            <a:r>
              <a:rPr lang="fr-CA" dirty="0"/>
              <a:t>Ne prenez pas la température par voie rectale car cela pourrait causer des saignements ou une infection. </a:t>
            </a:r>
          </a:p>
          <a:p>
            <a:pPr lvl="0"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3573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CA" strike="noStrike" dirty="0">
                <a:effectLst>
                  <a:outerShdw blurRad="38100" dist="38100" dir="2700000" algn="tl">
                    <a:srgbClr val="000000">
                      <a:alpha val="43137"/>
                    </a:srgbClr>
                  </a:outerShdw>
                </a:effectLst>
              </a:rPr>
              <a:t>Appelez immédiatement votre équipe de soins si votre enfant a :</a:t>
            </a:r>
            <a:endParaRPr lang="en-US" strike="noStrike" dirty="0">
              <a:effectLst/>
            </a:endParaRPr>
          </a:p>
          <a:p>
            <a:pPr marL="285750" indent="-285750" rtl="0">
              <a:buFont typeface="Arial" panose="020B0604020202020204" pitchFamily="34" charset="0"/>
              <a:buChar char="•"/>
            </a:pPr>
            <a:r>
              <a:rPr lang="fr-CA" dirty="0"/>
              <a:t>Difficultés à respirer</a:t>
            </a:r>
          </a:p>
          <a:p>
            <a:pPr marL="285750" indent="-285750" rtl="0">
              <a:buFont typeface="Arial" panose="020B0604020202020204" pitchFamily="34" charset="0"/>
              <a:buChar char="•"/>
            </a:pPr>
            <a:r>
              <a:rPr lang="fr-CA" dirty="0"/>
              <a:t>des saignements qui ne s’arrêtent pas d’eux-mêmes dans les 5 à 10 minutes</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41534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1"/>
              <a:t>Effacez cette diapositive avant d’imprimer ou de visualiser avec un patient ou sa famille.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40607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trike="noStrike" dirty="0">
                <a:effectLst>
                  <a:outerShdw blurRad="38100" dist="38100" dir="2700000" algn="tl">
                    <a:srgbClr val="000000">
                      <a:alpha val="43137"/>
                    </a:srgbClr>
                  </a:outerShdw>
                </a:effectLst>
              </a:rPr>
              <a:t>Appelez immédiatement votre équipe de soins si votre enfant a :</a:t>
            </a:r>
            <a:endParaRPr lang="en-US" i="0" dirty="0"/>
          </a:p>
          <a:p>
            <a:pPr marL="171450" indent="-171450" algn="l" rtl="0">
              <a:buFont typeface="Arial" panose="020B0604020202020204" pitchFamily="34" charset="0"/>
              <a:buChar char="•"/>
            </a:pPr>
            <a:r>
              <a:rPr lang="fr-CA" i="0" dirty="0"/>
              <a:t>une modification du comportement, telle qu’une somnolence ou une irritabilité extrêmes, ou une incohérence des propos</a:t>
            </a:r>
          </a:p>
          <a:p>
            <a:pPr marL="171450" indent="-171450" algn="l" rtl="0">
              <a:buFont typeface="Arial" panose="020B0604020202020204" pitchFamily="34" charset="0"/>
              <a:buChar char="•"/>
            </a:pPr>
            <a:r>
              <a:rPr lang="fr-CA" i="0" dirty="0"/>
              <a:t>une modification soudaine de la vision</a:t>
            </a:r>
          </a:p>
          <a:p>
            <a:pPr marL="171450" indent="-171450" algn="l" rtl="0">
              <a:buFont typeface="Arial" panose="020B0604020202020204" pitchFamily="34" charset="0"/>
              <a:buChar char="•"/>
            </a:pPr>
            <a:r>
              <a:rPr lang="fr-CA" i="0" dirty="0"/>
              <a:t>des maux de tête intenses ou fréquents</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5570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trike="noStrike">
                <a:effectLst>
                  <a:outerShdw blurRad="38100" dist="38100" dir="2700000" algn="tl">
                    <a:srgbClr val="000000">
                      <a:alpha val="43137"/>
                    </a:srgbClr>
                  </a:outerShdw>
                </a:effectLst>
              </a:rPr>
              <a:t>Appelez immédiatement votre équipe de soins si votre enfant a :</a:t>
            </a:r>
            <a:endParaRPr lang="en-US" i="0" dirty="0"/>
          </a:p>
          <a:p>
            <a:pPr marL="171450" indent="-171450" algn="l" rtl="0">
              <a:buFont typeface="Arial" panose="020B0604020202020204" pitchFamily="34" charset="0"/>
              <a:buChar char="•"/>
            </a:pPr>
            <a:r>
              <a:rPr lang="fr-CA" i="0"/>
              <a:t>une nouvelle faiblesse du visage, d’un bras ou d’une jambe</a:t>
            </a:r>
          </a:p>
          <a:p>
            <a:pPr marL="171450" indent="-171450" algn="l" rtl="0">
              <a:buFont typeface="Arial" panose="020B0604020202020204" pitchFamily="34" charset="0"/>
              <a:buChar char="•"/>
            </a:pPr>
            <a:r>
              <a:rPr lang="fr-CA" i="0"/>
              <a:t>des douleurs non contrôlées par les médicaments prescrits</a:t>
            </a:r>
          </a:p>
          <a:p>
            <a:pPr marL="171450" indent="-171450" algn="l" rtl="0">
              <a:buFont typeface="Arial" panose="020B0604020202020204" pitchFamily="34" charset="0"/>
              <a:buChar char="•"/>
            </a:pPr>
            <a:r>
              <a:rPr lang="fr-CA" i="0"/>
              <a:t>Cassure ou fuite dans le cathéter veineux central</a:t>
            </a: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8536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trike="noStrike" dirty="0">
                <a:effectLst>
                  <a:outerShdw blurRad="38100" dist="38100" dir="2700000" algn="tl">
                    <a:srgbClr val="000000">
                      <a:alpha val="43137"/>
                    </a:srgbClr>
                  </a:outerShdw>
                </a:effectLst>
              </a:rPr>
              <a:t>Appelez immédiatement votre équipe de soins si votre enfant a :</a:t>
            </a:r>
            <a:endParaRPr lang="en-US" i="0" dirty="0"/>
          </a:p>
          <a:p>
            <a:pPr marL="171450" indent="-171450" algn="l" rtl="0">
              <a:buFont typeface="Arial" panose="020B0604020202020204" pitchFamily="34" charset="0"/>
              <a:buChar char="•"/>
            </a:pPr>
            <a:r>
              <a:rPr lang="fr-CA" i="0" dirty="0"/>
              <a:t>Vomissements ou diarrhée répétés</a:t>
            </a:r>
            <a:endParaRPr lang="en-US" i="0" dirty="0"/>
          </a:p>
          <a:p>
            <a:pPr marL="171450" indent="-171450" algn="l" rtl="0">
              <a:buFont typeface="Arial" panose="020B0604020202020204" pitchFamily="34" charset="0"/>
              <a:buChar char="•"/>
            </a:pPr>
            <a:r>
              <a:rPr lang="fr-CA" i="0" dirty="0"/>
              <a:t>une incapacité à boire des liquides</a:t>
            </a:r>
            <a:endParaRPr lang="en-US" i="0" dirty="0"/>
          </a:p>
          <a:p>
            <a:pPr marL="171450" indent="-171450" algn="l" rtl="0">
              <a:buFont typeface="Arial" panose="020B0604020202020204" pitchFamily="34" charset="0"/>
              <a:buChar char="•"/>
            </a:pPr>
            <a:r>
              <a:rPr lang="fr-CA" i="0" dirty="0"/>
              <a:t>ou a été exposé à la varicelle ou à l’herpès </a:t>
            </a:r>
            <a:r>
              <a:rPr lang="fr-CA" i="0" dirty="0" err="1"/>
              <a:t>zoster</a:t>
            </a:r>
            <a:endParaRPr lang="fr-CA" i="0" dirty="0"/>
          </a:p>
          <a:p>
            <a:pPr marL="0" indent="0" algn="l" rtl="0">
              <a:buFont typeface="Arial" panose="020B0604020202020204" pitchFamily="34" charset="0"/>
              <a:buNone/>
            </a:pPr>
            <a:endParaRPr lang="en-US" i="0" baseline="0" dirty="0"/>
          </a:p>
          <a:p>
            <a:pPr marL="0" indent="0" algn="l" rtl="0">
              <a:buFont typeface="Arial" panose="020B0604020202020204" pitchFamily="34" charset="0"/>
              <a:buNone/>
            </a:pPr>
            <a:r>
              <a:rPr lang="fr-CA" i="0" dirty="0"/>
              <a:t>Pour l’un quelconque de ces problèmes, souvenez-vous d’appeler immédiatement votre équipe de soins. N’attendez pas l’ouverture de la clinique!</a:t>
            </a: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94243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Wingdings" panose="05000000000000000000" pitchFamily="2" charset="2"/>
              <a:buNone/>
            </a:pPr>
            <a:r>
              <a:rPr lang="fr-CA" sz="1200" b="1">
                <a:latin typeface="Calibri" pitchFamily="34" charset="0"/>
              </a:rPr>
              <a:t>Si vous hésitez ou si vous êtes inquiets sur </a:t>
            </a:r>
            <a:r>
              <a:rPr lang="fr-CA" sz="1200" b="1" i="1">
                <a:latin typeface="Calibri" pitchFamily="34" charset="0"/>
              </a:rPr>
              <a:t>quoi que ce soit</a:t>
            </a:r>
            <a:r>
              <a:rPr lang="fr-CA" sz="1200" b="1">
                <a:latin typeface="Calibri" pitchFamily="34" charset="0"/>
              </a:rPr>
              <a:t>, il vaut mieux appeler que ne pas appeler!</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60269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Visites aux urgences (SU)</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enfant a de la fièvre ou pour tout autre type d’urgence, votre équipe de soins pourra vous dire de vous rendre aux urgences.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Lorsque vous arrivez aux urgences, dites-leur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type de cancer de votre enfant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date du traitement le plus récent de votre enfant contre le cancer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votre enfant doit être examiné immédiatement en raison d’une fièvre et qu’on doit lui administrer rapidement des antibiotiques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votre enfant ne peut pas attendre dans une salle avec d’autres personnes qui pourraient être malades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votre enfant ne peut pas recevoir de lavement, de suppositoire ou de prise de température rectale</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Demandez à votre équipe de soins une lettre qui explique le diagnostic de votre enfant et ses besoins éventuels aux urgences. Apportez cette lettre avec vous à chaque fois que vous emmenez votre enfant aux urgences.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Emportez la page de l’Aperçu du traitement avec vous lorsque vous vous rendez aux urgences.</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33929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3930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Saignements et fatigue intense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La chimiothérapie peut faire baisser la numération globulaire de votre enfant. Cela peut causer des saignements ou un état de fatigue intense chez votre enfant.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Appelez votre équipe de soins si votre enfant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se sent très fatigué</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est pâle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se plaint de maux de tête ou de vertiges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 plus d’ecchymoses que d’habitude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présente de petits points rouges sur la peau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 des saignements de nez, des gencives ou autour du cathéter veineux central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Appelez immédiatement votre équipe de soins si votre enfant a des saignements qui ne s’arrêtent pas d’eux-mêmes au bout de 5 à 10 minutes.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84380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Pour prévenir les saignements : </a:t>
            </a:r>
            <a:endParaRPr lang="en-US" b="1"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éviter les jeux violents et les sports de contact</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utilisez une brosse à dents souple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évitez de donner à votre de l’aspirine ou de l’ibuprofène pendant les périodes où ses numérations globulaires sont faibles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76491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a:t>
            </a:r>
            <a:r>
              <a:rPr lang="fr-CA" b="1" dirty="0"/>
              <a:t>douleurs</a:t>
            </a:r>
            <a:r>
              <a:rPr lang="fr-CA" dirty="0"/>
              <a:t> chez les enfants atteints de cancer peuvent avoir de nombreuses causes. Les cellules cancéreuses du corps peuvent causer des douleurs osseuses ou des tissus. Certains effets secondaires des traitements contre le cancer, tels que les ulcères buccaux ou les lésions cutanées, peuvent être douloureux. Les suites de certaines chirurgies peuvent également être douloureuses.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Appelez votre équipe de soins si votre enfant a :</a:t>
            </a:r>
            <a:endParaRPr lang="en-US"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douleur nouvelle ou croissante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douleur qui ne s’améliore pas malgré les analgésiques qui vous ont été donnés pour les utiliser à la maison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12443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Nausées, vomissements et diarrhée</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La thérapie contre le cancer peut causer des nausées, des vomissements et de la diarrhée (selles fréquentes et aqueuses).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Vous pouvez être envoyé(e)s chez vous avec des médicaments à administrer à votre enfant pour soulager ses nausées et ses vomissements ou sa diarrhée. Respectez scrupuleusement les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enfant a des nausées, des vomissements ou de la diarrhée, vous pouvez également lui proposer de petites gorgées de liquides clairs et frais ou de petites bouchées d’aliments qui sont faciles à digérer, tels que des biscuits salés ou du riz.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35197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a:t>Voici une liste des thèmes de ce programme. Vous pouvez cliquer sur chaque thème pour aller à la diapositive qui le concerne. Si vous souhaitez revenir à cette diapositive, cliquez sur le bouton Table of Contents (Table des matières) situé dans le coin supérieur droit de chaque diapositive.</a:t>
            </a:r>
          </a:p>
          <a:p>
            <a:pPr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210104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Déshydratation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vomissements et la diarrhée peuvent faire courir à votre enfant un risque de déshydratation (trop peu de liquide dans le corps).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Appelez votre équipe de soins si votre enfant présente des signes de déshydratation, en particulier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bouche ou les lèvres sèches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pas de larmes lorsqu’il/elle pleure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urine moins fréquente que d’habitude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urine foncée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des vomissements ou une diarrhée fréquents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une incapacité à boire des liquides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6535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lnSpc>
                <a:spcPct val="100000"/>
              </a:lnSpc>
              <a:spcBef>
                <a:spcPts val="0"/>
              </a:spcBef>
              <a:buClrTx/>
              <a:buNone/>
              <a:defRPr/>
            </a:pPr>
            <a:r>
              <a:rPr lang="fr-CA" b="0" dirty="0"/>
              <a:t>La </a:t>
            </a:r>
            <a:r>
              <a:rPr lang="fr-CA" b="1" dirty="0"/>
              <a:t>constipation</a:t>
            </a:r>
            <a:r>
              <a:rPr lang="fr-CA" b="0" dirty="0"/>
              <a:t> survient </a:t>
            </a:r>
            <a:r>
              <a:rPr lang="fr-CA" dirty="0"/>
              <a:t>lorsqu’un enfant a des selles (excréments) dures qui ont lieu moins souvent que d’habitude. </a:t>
            </a:r>
          </a:p>
          <a:p>
            <a:pPr marL="171450" lvl="0" indent="-171450" rtl="0">
              <a:lnSpc>
                <a:spcPct val="100000"/>
              </a:lnSpc>
              <a:spcBef>
                <a:spcPts val="0"/>
              </a:spcBef>
              <a:buClrTx/>
              <a:buFont typeface="Arial" panose="020B0604020202020204" pitchFamily="34" charset="0"/>
              <a:buChar char="•"/>
              <a:defRPr/>
            </a:pPr>
            <a:r>
              <a:rPr lang="fr-CA" dirty="0"/>
              <a:t>La chimiothérapie (telle que la vincristine) et d’autres médicaments (tels que les analgésiques) peuvent provoquer de la constipation. </a:t>
            </a:r>
          </a:p>
          <a:p>
            <a:pPr marL="171450" lvl="0" indent="-171450" rtl="0">
              <a:lnSpc>
                <a:spcPct val="100000"/>
              </a:lnSpc>
              <a:spcBef>
                <a:spcPts val="0"/>
              </a:spcBef>
              <a:buClrTx/>
              <a:buFont typeface="Arial" panose="020B0604020202020204" pitchFamily="34" charset="0"/>
              <a:buChar char="•"/>
              <a:defRPr/>
            </a:pPr>
            <a:r>
              <a:rPr lang="fr-CA" dirty="0"/>
              <a:t>Suivez les instructions pour tous les médicaments que l’on vous donne contre la constipation à la maison. </a:t>
            </a:r>
          </a:p>
          <a:p>
            <a:pPr marL="0" lvl="0" indent="0" rtl="0">
              <a:lnSpc>
                <a:spcPct val="100000"/>
              </a:lnSpc>
              <a:spcBef>
                <a:spcPts val="0"/>
              </a:spcBef>
              <a:buClrTx/>
              <a:buNone/>
              <a:defRPr/>
            </a:pPr>
            <a:endParaRPr lang="en-US" dirty="0"/>
          </a:p>
          <a:p>
            <a:pPr marL="0" lvl="0" indent="0" rtl="0">
              <a:lnSpc>
                <a:spcPct val="100000"/>
              </a:lnSpc>
              <a:spcBef>
                <a:spcPts val="0"/>
              </a:spcBef>
              <a:buClrTx/>
              <a:buNone/>
              <a:defRPr/>
            </a:pPr>
            <a:r>
              <a:rPr lang="fr-CA" dirty="0"/>
              <a:t>Appelez votre équipe de soins si votre enfant a : </a:t>
            </a:r>
          </a:p>
          <a:p>
            <a:pPr marL="171450" lvl="0" indent="-171450" rtl="0">
              <a:lnSpc>
                <a:spcPct val="100000"/>
              </a:lnSpc>
              <a:spcBef>
                <a:spcPts val="0"/>
              </a:spcBef>
              <a:buClrTx/>
              <a:buFont typeface="Arial" panose="020B0604020202020204" pitchFamily="34" charset="0"/>
              <a:buChar char="•"/>
              <a:defRPr/>
            </a:pPr>
            <a:r>
              <a:rPr lang="fr-CA" dirty="0"/>
              <a:t>une modification des habitudes d’évacuation des selles (pas aussi souvent, pas autant) </a:t>
            </a:r>
          </a:p>
          <a:p>
            <a:pPr marL="171450" lvl="0" indent="-171450" rtl="0">
              <a:lnSpc>
                <a:spcPct val="100000"/>
              </a:lnSpc>
              <a:spcBef>
                <a:spcPts val="0"/>
              </a:spcBef>
              <a:buClrTx/>
              <a:buFont typeface="Arial" panose="020B0604020202020204" pitchFamily="34" charset="0"/>
              <a:buChar char="•"/>
              <a:defRPr/>
            </a:pPr>
            <a:r>
              <a:rPr lang="fr-CA" dirty="0"/>
              <a:t>des douleurs lorsqu’il/elle va a la selle </a:t>
            </a:r>
          </a:p>
          <a:p>
            <a:pPr marL="171450" lvl="0" indent="-171450" rtl="0">
              <a:lnSpc>
                <a:spcPct val="100000"/>
              </a:lnSpc>
              <a:spcBef>
                <a:spcPts val="0"/>
              </a:spcBef>
              <a:buClrTx/>
              <a:buFont typeface="Arial" panose="020B0604020202020204" pitchFamily="34" charset="0"/>
              <a:buChar char="•"/>
              <a:defRPr/>
            </a:pPr>
            <a:r>
              <a:rPr lang="fr-CA" dirty="0"/>
              <a:t>des selles dures même après avoir pris des médicaments contre la constipation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40018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spcBef>
                <a:spcPts val="0"/>
              </a:spcBef>
              <a:spcAft>
                <a:spcPts val="1200"/>
              </a:spcAft>
              <a:buClrTx/>
              <a:buFont typeface="Arial" panose="020B0604020202020204" pitchFamily="34" charset="0"/>
              <a:buNone/>
              <a:defRPr/>
            </a:pPr>
            <a:r>
              <a:rPr lang="fr-CA" sz="1200" b="1" dirty="0"/>
              <a:t>Perte des cheveux :</a:t>
            </a:r>
          </a:p>
          <a:p>
            <a:pPr marL="171450" lvl="0" indent="-171450" rtl="0">
              <a:spcBef>
                <a:spcPts val="0"/>
              </a:spcBef>
              <a:spcAft>
                <a:spcPts val="1200"/>
              </a:spcAft>
              <a:buClrTx/>
              <a:buFont typeface="Arial" panose="020B0604020202020204" pitchFamily="34" charset="0"/>
              <a:buChar char="•"/>
              <a:defRPr/>
            </a:pPr>
            <a:r>
              <a:rPr lang="fr-CA" sz="1200" dirty="0"/>
              <a:t>Certains types de traitements du cancer peuvent causer une perte ou une raréfaction des cheveux. </a:t>
            </a:r>
          </a:p>
          <a:p>
            <a:pPr marL="171450" lvl="0" indent="-171450" rtl="0">
              <a:spcBef>
                <a:spcPts val="0"/>
              </a:spcBef>
              <a:spcAft>
                <a:spcPts val="1200"/>
              </a:spcAft>
              <a:buClrTx/>
              <a:buFont typeface="Arial" panose="020B0604020202020204" pitchFamily="34" charset="0"/>
              <a:buChar char="•"/>
              <a:defRPr/>
            </a:pPr>
            <a:r>
              <a:rPr lang="fr-CA" sz="1200" dirty="0"/>
              <a:t>La perte de cheveux est différente pour chaque enfant, mais peut commencer dès 7 à 10 jours après le début du traitement. Les poils d’autres parties du corps peuvent également être affectés. </a:t>
            </a:r>
          </a:p>
          <a:p>
            <a:pPr marL="171450" lvl="0" indent="-171450" rtl="0">
              <a:spcBef>
                <a:spcPts val="0"/>
              </a:spcBef>
              <a:spcAft>
                <a:spcPts val="1200"/>
              </a:spcAft>
              <a:buClrTx/>
              <a:buFont typeface="Arial" panose="020B0604020202020204" pitchFamily="34" charset="0"/>
              <a:buChar char="•"/>
              <a:defRPr/>
            </a:pPr>
            <a:r>
              <a:rPr lang="fr-CA" sz="1200" dirty="0"/>
              <a:t>Certains enfants et certains parents préfèrent couper les cheveux aussi courts que possible lorsqu’ils commencent à tomber. </a:t>
            </a:r>
          </a:p>
          <a:p>
            <a:pPr marL="171450" lvl="0" indent="-171450" rtl="0">
              <a:spcBef>
                <a:spcPts val="0"/>
              </a:spcBef>
              <a:spcAft>
                <a:spcPts val="1200"/>
              </a:spcAft>
              <a:buClrTx/>
              <a:buFont typeface="Arial" panose="020B0604020202020204" pitchFamily="34" charset="0"/>
              <a:buChar char="•"/>
              <a:defRPr/>
            </a:pPr>
            <a:r>
              <a:rPr lang="fr-CA" sz="1200" dirty="0"/>
              <a:t>Les cheveux repoussent généralement lorsque les traitements du cancer deviennent plus légers, ou lorsque le traitement est terminé.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486286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Prévention des infections :</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 ce soit à l’école, à la maison ou dans votre communauté, votre enfant sera exposé à des germes.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Nous avons tous des germes sur notre peau ainsi que dans notre bouche et nos intestins (boyaux).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germes se trouvent aussi dans l’environnement et chez les personnes atteintes d’infections.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enfants traités pour un cancer ne peuvent pas se défendre aussi bien contre les germes que les enfants sains.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Il est donc très important de prévenir les infections.</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33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76701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Lavage des mains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moyen le plus efficace pour prévenir les infections est d’avoir les mains propres en permanence et d’aider votre enfant à en faire de même.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Pour prévenir la propagation de germes d’une personne à l’autre, encouragez votre enfant, les membres de votre famille et les visiteurs à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se laver souvent les mains à l’eau et au savon et/ou utiliser un désinfectant pour les mains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Après être allé aux toilettes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Avant d’administrer des soins à votre enfant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Avant de préparer les médicaments de votre enfant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Avant de préparer les aliments de votre enfant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10067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Hygiène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également important de rappeler à votre enfant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 ne pas partager de tasses, de bouteilles d’eau ou de couverts avec d’autres personnes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 ne pas partager sa brosse à dents avec quiconque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 prendre un bain ou une douche régulièrement, comme indiqué par votre équipe soignante</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94612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Dépister les infections chez les visiteurs et les amis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Nous encourageons votre enfant à continuer à recevoir des visites, y compris d’autres enfants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Assurez-vous 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demander à l’avance si le visiteur ou l’ami est malade ou a été exposé à une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Toute personne ayant de la fièvre, le nez qui coule, de la toux, une diarrhée ou une éruption cutanée ne doit pas rendre visite à votre enfant</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774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Soins des animaux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famille a un animal de compagnie, votre enfant ne doit pas en nettoyer la cage (telle que cage d’oiseau ou aquarium de tortue), vider des litières de chats ou manipuler des excréments d’animaux.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excréments d’animaux peuvent comporter des germes qui peuvent être transmis à votre enfant.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vivez dans une ferme, parlez à votre équipe des soins sur les mesures de sûreté supplémentaires que vous pourriez avoir à prendre lorsque vous travaillez avec des animaux.</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042151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a:t>Prévention des infections :</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Que ce soit à l’école, à la maison ou dans votre communauté, votre enfant sera exposé à des germes.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Nous avons tous des germes sur notre peau ainsi que dans notre bouche et nos intestins (boyaux).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Les germes se trouvent aussi dans l’environnement et chez les personnes atteintes d’infections.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Les enfants traités pour un cancer ne peuvent pas se défendre aussi bien contre les germes que les enfants sains.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Il est donc très important de prévenir les infections.</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38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5320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Soins dentaires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Assurez l’hygiène des dents, de la bouche et des gencives de votre enfant.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Votre enfant doit se brosser les dents après chaque repas et avant de se coucher avec une brosse à dents souple et du dentifrice.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Parlez avec votre équipe de soins avant d’emmener votre enfant chez le dentiste.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Vaccinations :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Votre enfant ne doit pas recevoir certains vaccins pendant qu’il reçoit un traitement contre le cancer.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On recommande généralement un vaccin </a:t>
            </a:r>
            <a:r>
              <a:rPr lang="fr-CA" dirty="0" err="1"/>
              <a:t>anti-grippal</a:t>
            </a:r>
            <a:r>
              <a:rPr lang="fr-CA" dirty="0"/>
              <a:t> pour votre enfant et tous les membres de votre famille.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Parlez avec votre équipe de soins avant de faire vacciner votre enfant.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Exposition à la varicelle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Si votre enfant a été en contact avec toute personne atteinte de varicelle ou d’un zona, appelez immédiatement votre équipe de soins.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possible que votre enfant ait besoin de prendre des médicaments pour être protégé contre la varicelle. Pour que ce médicament fonctionne, votre enfant doit le prendre aussi vite que possible après le contact.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0262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Gestion des symptômes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Notre objectif est la sécurité de votre enfant et son bien-être autant que possible pendant le traitement. En comprenant les effets secondaires du traitement, vous saurez comment soutenir votre enfant et quand appeler l’équipe de soins pour lui demander de l’aide. Il est TOUJOURS judicieux de demander de l’aide si votre enfant ne se sent pas bien ou se sent mal à l’aise, que votre enfant soit à l’hôpital ou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Dans les prochaines diapositives, nous allons évoquer certains effets secondaires du traitement et la façon de gérer les symptômes.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225417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Sécurité en matière de chimiothérapie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La chimiothérapie quitte le corps par l’urine, les selles et les vomissements.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C’est pourquoi, lorsque votre enfant est en séance de chimiothérapie et pendant 48 heures après la dernière dose, il est important de prendre les précautions suivantes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Portez des gants jetables en nitrile (disponibles dans la plupart des drugstores et des pharmacies) lorsque vous manipulez les déchets corporels de votre enfant (urine, selles, vomissements) ou des articles souillés par ces déchets.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Lavez-vous toujours les mains après avoir enlevé vos gants.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Fermez le couvercle et tirez la chasse chaque fois que votre enfant a utilisé les toilettes.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Lavez les vêtements ou les draps qui ont été souillés par des déchets corporels séparément des autres vêtements, à l’eau chaude et au savon. Puis lavez-les de nouveau avec votre linge habituel.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les vêtements souillés ou les draps ne peuvent pas être lavés immédiatement, conservez-les dans un sac en plastique scellé.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Les articles sales qui ne sont pas souillés de déchets corporels peuvent être touchés et lavés comme d’habitude.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votre enfant porte des couches, portez des gants jetables en nitrile lorsque vous changez les couches et scellez les couches sales dans un sac en plastique avant de les jeter.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Lorsque cela est possible, les femmes enceintes ou qui allaitent doivent éviter de toucher les déchets corporels d’un enfant pendant la séance de chimiothérapie dudit enfant et pendant les 48 heures suivantes. Si une femme enceinte doit manipuler des articles souillés pendant cette période, elle doit porter des gants en nitrile.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40</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125428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41</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028484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Avant de rentrer chez vous, vous recevrez une liste des médicaments de votre enfant. Assurez-vous de connaître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nom de chaque médicament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fonction de chaque médicament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quel dosage administrer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à quel moment administrer le médicament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comment administrer le médicament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L’infirmière de votre enfant peut vous montrer comment administrer chacun des médicaments à votre enfant. Parlez avec l’infirmière pour prévoir un moment pour pratiquer l’administration des médicaments à votre enfant avant de rentrer chez vous.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vaut également mieux aller chercher les médicaments de votre enfant à la pharmacie avant de rentrer chez vous afin de pouvoir les examiner avec l’équipe de soins. Si vous n’êtes pas en mesure d’aller chercher les médicaments avant de rentrer chez vous, assurez-vous de savoir où aller les chercher et que faire si la pharmacie n’est pas capable de vous procurer les médicaments de votre enfant.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Si votre enfant a du mal à prendre les médicaments ou ne peut pas avaler de comprimés, dites-le à l’infirmière ou au médecin de votre enfant. Ils peuvent vous aider à trouver la meilleure façon d’administrer les médicaments à votre enfant. Votre infirmière ou votre spécialiste de l’enfance peut également aider votre enfant à apprendre et à pratiquer comment avaler des comprimés. </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42</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36110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a:t>Après votre retour à la maison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Apportez les médicaments et la liste des médicaments de votre enfant avec vous à chaque fois que vous venez à la clinique, à l’hôpital ou aux urgences.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Informez immédiatement votre médecin ou votre infirmière de la baisse de votre réserve de médicaments.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Conservez les médicaments de votre enfant sous clé dans un endroit sécurisé, hors de la portée des enfants et des animaux de compagnie.</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43</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64292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44</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732674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err="1"/>
              <a:t>Precautions</a:t>
            </a:r>
            <a:r>
              <a:rPr lang="fr-CA" b="1" dirty="0"/>
              <a:t> en cas de tumeur cérébrale et de shunt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rtl="0">
              <a:buSzPct val="120000"/>
              <a:buNone/>
            </a:pPr>
            <a:r>
              <a:rPr lang="fr-CA" b="1" dirty="0"/>
              <a:t>Appelez immédiatement le </a:t>
            </a:r>
            <a:r>
              <a:rPr lang="fr-CA" b="1" dirty="0">
                <a:effectLst>
                  <a:outerShdw blurRad="38100" dist="38100" dir="2700000" algn="tl">
                    <a:srgbClr val="000000">
                      <a:alpha val="43137"/>
                    </a:srgbClr>
                  </a:outerShdw>
                </a:effectLst>
              </a:rPr>
              <a:t>911</a:t>
            </a:r>
            <a:r>
              <a:rPr lang="fr-CA" b="1" dirty="0"/>
              <a:t> si votre enfant :</a:t>
            </a:r>
          </a:p>
          <a:p>
            <a:pPr marL="342900" marR="0" lvl="0" indent="-3429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fr-CA" b="0" dirty="0"/>
              <a:t>fait une crise d’épilepsie et que l’on ne vous a pas enseigné quoi faire à la maison</a:t>
            </a:r>
            <a:endParaRPr lang="en-US" b="0" dirty="0"/>
          </a:p>
          <a:p>
            <a:pPr marL="342900" indent="-342900" rtl="0">
              <a:buSzPct val="120000"/>
              <a:buFont typeface="Arial" panose="020B0604020202020204" pitchFamily="34" charset="0"/>
              <a:buChar cha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Appelez immédiatement votre équipe de soins si votre enfant présente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des maux de tête intenses ou fréquents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des vomissements répétés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une somnolence extrême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 l’irritabilité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de la confusion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une tuméfaction ou une rougeur le long du trajet du shunt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265593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548630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a:t>Soins des plaies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Si votre enfant a subi une chirurgie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L’infirmière de votre enfant peut vous montrer comment soigner la plaie et changer le pansement au besoin.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Généralement, il est important 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Conserver la zone propre et sèche, et 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t>Protéger la plaie des tensions (telles que des activités rudes) jusqu’à ce qu’elle soit complètement cicatrisée.</a:t>
            </a:r>
            <a:endParaRPr lang="en-US" b="0"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54782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Administration des médicaments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Il est important de comprendre le motif de chaque médicament de votre enfant, et comment le lui administrer correctement.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Les principaux types de médicaments ont pour but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traitement du cancer (certains enfants prendront ces médicaments à la maison)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prévention des complications (telles que les infections)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gestion des symptômes (tels que douleurs et les nausées)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208959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49</a:t>
            </a:fld>
            <a:endParaRPr lang="en-US"/>
          </a:p>
        </p:txBody>
      </p:sp>
    </p:spTree>
    <p:extLst>
      <p:ext uri="{BB962C8B-B14F-4D97-AF65-F5344CB8AC3E}">
        <p14:creationId xmlns:p14="http://schemas.microsoft.com/office/powerpoint/2010/main" val="317580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indent="0" rtl="0">
              <a:buFont typeface="Arial" panose="020B0604020202020204" pitchFamily="34" charset="0"/>
              <a:buNone/>
            </a:pPr>
            <a:r>
              <a:rPr lang="fr-CA" b="1"/>
              <a:t>Qu’est-ce que le cancer?</a:t>
            </a:r>
          </a:p>
          <a:p>
            <a:pPr marL="171450" indent="-171450" rtl="0">
              <a:buFont typeface="Arial" panose="020B0604020202020204" pitchFamily="34" charset="0"/>
              <a:buChar char="•"/>
            </a:pPr>
            <a:r>
              <a:rPr lang="fr-CA"/>
              <a:t>Le cancer est un nom unique qui désigne un groupe de maladies. Chaque type de cancer a son propre nom, son propre traitement et son propre pronostic (probabilité de répondre au traitement). </a:t>
            </a:r>
          </a:p>
          <a:p>
            <a:pPr marL="171450" indent="-171450" rtl="0">
              <a:buFont typeface="Arial" panose="020B0604020202020204" pitchFamily="34" charset="0"/>
              <a:buChar char="•"/>
            </a:pPr>
            <a:r>
              <a:rPr lang="fr-CA"/>
              <a:t>Les cancers touchant les enfants sont généralement divisés en trois groupes :</a:t>
            </a:r>
          </a:p>
          <a:p>
            <a:pPr marL="628650" lvl="1" indent="-171450" rtl="0">
              <a:buFont typeface="Arial" panose="020B0604020202020204" pitchFamily="34" charset="0"/>
              <a:buChar char="•"/>
            </a:pPr>
            <a:r>
              <a:rPr lang="fr-CA"/>
              <a:t>Les </a:t>
            </a:r>
            <a:r>
              <a:rPr lang="fr-CA" b="1"/>
              <a:t>leucémies</a:t>
            </a:r>
            <a:r>
              <a:rPr lang="fr-CA"/>
              <a:t> sont des cancers des cellules hématopoïétiques</a:t>
            </a:r>
          </a:p>
          <a:p>
            <a:pPr marL="628650" lvl="1" indent="-171450" rtl="0">
              <a:buFont typeface="Arial" panose="020B0604020202020204" pitchFamily="34" charset="0"/>
              <a:buChar char="•"/>
            </a:pPr>
            <a:r>
              <a:rPr lang="fr-CA"/>
              <a:t>Les </a:t>
            </a:r>
            <a:r>
              <a:rPr lang="fr-CA" b="1"/>
              <a:t>lymphomes</a:t>
            </a:r>
            <a:r>
              <a:rPr lang="fr-CA"/>
              <a:t> sont des cancers du système immunitaire</a:t>
            </a:r>
          </a:p>
          <a:p>
            <a:pPr marL="628650" lvl="1" indent="-171450" rtl="0">
              <a:buFont typeface="Arial" panose="020B0604020202020204" pitchFamily="34" charset="0"/>
              <a:buChar char="•"/>
            </a:pPr>
            <a:r>
              <a:rPr lang="fr-CA"/>
              <a:t>Les </a:t>
            </a:r>
            <a:r>
              <a:rPr lang="fr-CA" b="1"/>
              <a:t>tumeurs solides</a:t>
            </a:r>
            <a:r>
              <a:rPr lang="fr-CA"/>
              <a:t> sont les cancers du cerveau, des os, des muscles, des organes ou d’autres tissus du corps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5</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307560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50</a:t>
            </a:fld>
            <a:endParaRPr lang="en-US"/>
          </a:p>
        </p:txBody>
      </p:sp>
    </p:spTree>
    <p:extLst>
      <p:ext uri="{BB962C8B-B14F-4D97-AF65-F5344CB8AC3E}">
        <p14:creationId xmlns:p14="http://schemas.microsoft.com/office/powerpoint/2010/main" val="1362411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51</a:t>
            </a:fld>
            <a:endParaRPr lang="en-US"/>
          </a:p>
        </p:txBody>
      </p:sp>
    </p:spTree>
    <p:extLst>
      <p:ext uri="{BB962C8B-B14F-4D97-AF65-F5344CB8AC3E}">
        <p14:creationId xmlns:p14="http://schemas.microsoft.com/office/powerpoint/2010/main" val="2208110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52</a:t>
            </a:fld>
            <a:endParaRPr lang="en-US"/>
          </a:p>
        </p:txBody>
      </p:sp>
    </p:spTree>
    <p:extLst>
      <p:ext uri="{BB962C8B-B14F-4D97-AF65-F5344CB8AC3E}">
        <p14:creationId xmlns:p14="http://schemas.microsoft.com/office/powerpoint/2010/main" val="2749503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53</a:t>
            </a:fld>
            <a:endParaRPr lang="en-US"/>
          </a:p>
        </p:txBody>
      </p:sp>
    </p:spTree>
    <p:extLst>
      <p:ext uri="{BB962C8B-B14F-4D97-AF65-F5344CB8AC3E}">
        <p14:creationId xmlns:p14="http://schemas.microsoft.com/office/powerpoint/2010/main" val="293971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54</a:t>
            </a:fld>
            <a:endParaRPr lang="en-US"/>
          </a:p>
        </p:txBody>
      </p:sp>
    </p:spTree>
    <p:extLst>
      <p:ext uri="{BB962C8B-B14F-4D97-AF65-F5344CB8AC3E}">
        <p14:creationId xmlns:p14="http://schemas.microsoft.com/office/powerpoint/2010/main" val="13415239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endParaRPr lang="en-US" dirty="0"/>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55</a:t>
            </a:fld>
            <a:endParaRPr lang="en-US"/>
          </a:p>
        </p:txBody>
      </p:sp>
    </p:spTree>
    <p:extLst>
      <p:ext uri="{BB962C8B-B14F-4D97-AF65-F5344CB8AC3E}">
        <p14:creationId xmlns:p14="http://schemas.microsoft.com/office/powerpoint/2010/main" val="3027201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rtl="0"/>
            <a:r>
              <a:rPr lang="en-US"/>
              <a:t>L'expertise</a:t>
            </a:r>
          </a:p>
        </p:txBody>
      </p:sp>
      <p:sp>
        <p:nvSpPr>
          <p:cNvPr id="5" name="Slide Number Placeholder 4"/>
          <p:cNvSpPr>
            <a:spLocks noGrp="1"/>
          </p:cNvSpPr>
          <p:nvPr>
            <p:ph type="sldNum" sz="quarter" idx="11"/>
          </p:nvPr>
        </p:nvSpPr>
        <p:spPr/>
        <p:txBody>
          <a:bodyPr/>
          <a:lstStyle/>
          <a:p>
            <a:pPr rtl="0"/>
            <a:fld id="{CB3E9208-8A84-4205-96E0-9B8811C00D9D}" type="slidenum">
              <a:rPr lang="en-US" smtClean="0"/>
              <a:pPr rtl="0"/>
              <a:t>56</a:t>
            </a:fld>
            <a:endParaRPr lang="en-US"/>
          </a:p>
        </p:txBody>
      </p:sp>
    </p:spTree>
    <p:extLst>
      <p:ext uri="{BB962C8B-B14F-4D97-AF65-F5344CB8AC3E}">
        <p14:creationId xmlns:p14="http://schemas.microsoft.com/office/powerpoint/2010/main" val="2485507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57</a:t>
            </a:fld>
            <a:endParaRPr lang="en-US"/>
          </a:p>
        </p:txBody>
      </p:sp>
    </p:spTree>
    <p:extLst>
      <p:ext uri="{BB962C8B-B14F-4D97-AF65-F5344CB8AC3E}">
        <p14:creationId xmlns:p14="http://schemas.microsoft.com/office/powerpoint/2010/main" val="5721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77500" lnSpcReduction="20000"/>
          </a:bodyPr>
          <a:lstStyle/>
          <a:p>
            <a:pPr rtl="0"/>
            <a:r>
              <a:rPr lang="fr-CA" b="1" dirty="0"/>
              <a:t>Comment traite-t-on le cancer?</a:t>
            </a:r>
            <a:endParaRPr lang="en-US" sz="1200" b="1" kern="1200" baseline="0" dirty="0"/>
          </a:p>
          <a:p>
            <a:pPr rtl="0"/>
            <a:r>
              <a:rPr lang="fr-CA" sz="1200" b="0" kern="1200" dirty="0">
                <a:latin typeface="+mn-lt"/>
                <a:ea typeface="+mn-ea"/>
                <a:cs typeface="+mn-cs"/>
              </a:rPr>
              <a:t>Chaque type de cancer des enfants sera traité différemment, en fonction de ce que les médecins considèrent être le meilleur traitement pour le type de cancer considéré. Votre enfant peut recevoir un ou plusieurs des traitements suivants à différents moments de sa thérapie.</a:t>
            </a:r>
          </a:p>
          <a:p>
            <a:pPr rtl="0"/>
            <a:endParaRPr lang="en-US" sz="1200"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kern="1200" dirty="0">
                <a:latin typeface="+mn-lt"/>
                <a:ea typeface="+mn-ea"/>
                <a:cs typeface="+mn-cs"/>
              </a:rPr>
              <a:t>Remarque : Concentrez-vous sur l’option de traitement appropriée pour le patient et la famille considérés.</a:t>
            </a:r>
          </a:p>
          <a:p>
            <a:pPr rtl="0"/>
            <a:endParaRPr lang="en-US" sz="1200" b="1" kern="1200" baseline="0" dirty="0">
              <a:latin typeface="+mn-lt"/>
              <a:ea typeface="+mn-ea"/>
              <a:cs typeface="+mn-cs"/>
            </a:endParaRPr>
          </a:p>
          <a:p>
            <a:pPr rtl="0"/>
            <a:r>
              <a:rPr lang="fr-CA" sz="1200" b="0" kern="1200" dirty="0">
                <a:latin typeface="+mn-lt"/>
                <a:ea typeface="+mn-ea"/>
                <a:cs typeface="+mn-cs"/>
              </a:rPr>
              <a:t>La </a:t>
            </a:r>
            <a:r>
              <a:rPr lang="fr-CA" sz="1200" b="1" kern="1200" dirty="0">
                <a:latin typeface="+mn-lt"/>
                <a:ea typeface="+mn-ea"/>
                <a:cs typeface="+mn-cs"/>
              </a:rPr>
              <a:t>chimiothérapie</a:t>
            </a:r>
            <a:r>
              <a:rPr lang="fr-CA" sz="1200" b="0" kern="1200" dirty="0">
                <a:latin typeface="+mn-lt"/>
                <a:ea typeface="+mn-ea"/>
                <a:cs typeface="+mn-cs"/>
              </a:rPr>
              <a:t> est une médecine </a:t>
            </a:r>
            <a:r>
              <a:rPr lang="fr-CA" sz="1200" kern="1200" dirty="0">
                <a:latin typeface="+mn-lt"/>
                <a:ea typeface="+mn-ea"/>
                <a:cs typeface="+mn-cs"/>
              </a:rPr>
              <a:t>qui traite le cancer en arrêtant la croissance des cellules ou en détruisant les cellules. </a:t>
            </a:r>
          </a:p>
          <a:p>
            <a:pPr marL="171450" indent="-171450" rtl="0">
              <a:buFont typeface="Arial" panose="020B0604020202020204" pitchFamily="34" charset="0"/>
              <a:buChar char="•"/>
            </a:pPr>
            <a:r>
              <a:rPr lang="fr-CA" sz="1200" kern="1200" dirty="0">
                <a:latin typeface="+mn-lt"/>
                <a:ea typeface="+mn-ea"/>
                <a:cs typeface="+mn-cs"/>
              </a:rPr>
              <a:t>La chimiothérapie peut être administrée de plusieurs façons, notamment : </a:t>
            </a:r>
          </a:p>
          <a:p>
            <a:pPr marL="628650" lvl="1" indent="-171450" rtl="0">
              <a:buFont typeface="Arial" panose="020B0604020202020204" pitchFamily="34" charset="0"/>
              <a:buChar char="•"/>
            </a:pPr>
            <a:r>
              <a:rPr lang="fr-CA" sz="1200" kern="1200" dirty="0">
                <a:latin typeface="+mn-lt"/>
                <a:ea typeface="+mn-ea"/>
                <a:cs typeface="+mn-cs"/>
              </a:rPr>
              <a:t>par voie orale </a:t>
            </a:r>
          </a:p>
          <a:p>
            <a:pPr marL="628650" lvl="1" indent="-171450" rtl="0">
              <a:buFont typeface="Arial" panose="020B0604020202020204" pitchFamily="34" charset="0"/>
              <a:buChar char="•"/>
            </a:pPr>
            <a:r>
              <a:rPr lang="fr-CA" sz="1200" kern="1200" dirty="0">
                <a:latin typeface="+mn-lt"/>
                <a:ea typeface="+mn-ea"/>
                <a:cs typeface="+mn-cs"/>
              </a:rPr>
              <a:t>dans une veine </a:t>
            </a:r>
          </a:p>
          <a:p>
            <a:pPr marL="628650" lvl="1" indent="-171450" rtl="0">
              <a:buFont typeface="Arial" panose="020B0604020202020204" pitchFamily="34" charset="0"/>
              <a:buChar char="•"/>
            </a:pPr>
            <a:r>
              <a:rPr lang="fr-CA" sz="1200" kern="1200" dirty="0">
                <a:latin typeface="+mn-lt"/>
                <a:ea typeface="+mn-ea"/>
                <a:cs typeface="+mn-cs"/>
              </a:rPr>
              <a:t>par injection </a:t>
            </a:r>
          </a:p>
          <a:p>
            <a:pPr marL="628650" lvl="1" indent="-171450" rtl="0">
              <a:buFont typeface="Arial" panose="020B0604020202020204" pitchFamily="34" charset="0"/>
              <a:buChar char="•"/>
            </a:pPr>
            <a:r>
              <a:rPr lang="fr-CA" sz="1200" kern="1200" dirty="0">
                <a:latin typeface="+mn-lt"/>
                <a:ea typeface="+mn-ea"/>
                <a:cs typeface="+mn-cs"/>
              </a:rPr>
              <a:t>dans le liquide céphalo-rachidien </a:t>
            </a:r>
          </a:p>
          <a:p>
            <a:pPr marL="0" lvl="1" indent="0" rtl="0">
              <a:buFont typeface="Arial" panose="020B0604020202020204" pitchFamily="34" charset="0"/>
              <a:buNone/>
            </a:pPr>
            <a:r>
              <a:rPr lang="fr-CA" sz="1200" kern="1200" dirty="0">
                <a:latin typeface="+mn-lt"/>
                <a:ea typeface="+mn-ea"/>
                <a:cs typeface="+mn-cs"/>
              </a:rPr>
              <a:t>Parlez à votre équipe de soins pour savoir comment la chimiothérapie de votre enfant lui sera administrée.</a:t>
            </a:r>
          </a:p>
          <a:p>
            <a:pPr rtl="0"/>
            <a:endParaRPr lang="en-US" sz="1200" b="1" kern="1200" baseline="0" dirty="0">
              <a:latin typeface="+mn-lt"/>
              <a:ea typeface="+mn-ea"/>
              <a:cs typeface="+mn-cs"/>
            </a:endParaRPr>
          </a:p>
          <a:p>
            <a:pPr rtl="0"/>
            <a:r>
              <a:rPr lang="fr-CA" sz="1200" b="1" kern="1200" dirty="0">
                <a:latin typeface="+mn-lt"/>
                <a:ea typeface="+mn-ea"/>
                <a:cs typeface="+mn-cs"/>
              </a:rPr>
              <a:t>L’immunothérapie</a:t>
            </a:r>
            <a:r>
              <a:rPr lang="fr-CA" sz="1200" b="0" kern="1200" dirty="0">
                <a:latin typeface="+mn-lt"/>
                <a:ea typeface="+mn-ea"/>
                <a:cs typeface="+mn-cs"/>
              </a:rPr>
              <a:t> </a:t>
            </a:r>
            <a:r>
              <a:rPr lang="fr-CA" sz="1200" kern="1200" dirty="0">
                <a:latin typeface="+mn-lt"/>
                <a:ea typeface="+mn-ea"/>
                <a:cs typeface="+mn-cs"/>
              </a:rPr>
              <a:t>utilise le système immunitaire (cellules combattant les infections) ou des médicaments fabriqués en laboratoire à partir de cellules immunitaires pour combattre le cancer. </a:t>
            </a:r>
          </a:p>
          <a:p>
            <a:pPr marL="171450" indent="-171450" rtl="0">
              <a:buFont typeface="Arial" panose="020B0604020202020204" pitchFamily="34" charset="0"/>
              <a:buChar char="•"/>
            </a:pPr>
            <a:r>
              <a:rPr lang="fr-CA" sz="1200" kern="1200" dirty="0">
                <a:latin typeface="+mn-lt"/>
                <a:ea typeface="+mn-ea"/>
                <a:cs typeface="+mn-cs"/>
              </a:rPr>
              <a:t>L’immunothérapie peut être administrée : </a:t>
            </a:r>
          </a:p>
          <a:p>
            <a:pPr marL="628650" lvl="1" indent="-171450" rtl="0">
              <a:buFont typeface="Arial" panose="020B0604020202020204" pitchFamily="34" charset="0"/>
              <a:buChar char="•"/>
            </a:pPr>
            <a:r>
              <a:rPr lang="fr-CA" sz="1200" kern="1200" dirty="0">
                <a:latin typeface="+mn-lt"/>
                <a:ea typeface="+mn-ea"/>
                <a:cs typeface="+mn-cs"/>
              </a:rPr>
              <a:t>par voie orale </a:t>
            </a:r>
          </a:p>
          <a:p>
            <a:pPr marL="628650" lvl="1" indent="-171450" rtl="0">
              <a:buFont typeface="Arial" panose="020B0604020202020204" pitchFamily="34" charset="0"/>
              <a:buChar char="•"/>
            </a:pPr>
            <a:r>
              <a:rPr lang="fr-CA" sz="1200" kern="1200" dirty="0">
                <a:latin typeface="+mn-lt"/>
                <a:ea typeface="+mn-ea"/>
                <a:cs typeface="+mn-cs"/>
              </a:rPr>
              <a:t>dans une veine </a:t>
            </a:r>
          </a:p>
          <a:p>
            <a:pPr marL="0" lvl="1" indent="0" rtl="0">
              <a:buFont typeface="Arial" panose="020B0604020202020204" pitchFamily="34" charset="0"/>
              <a:buNone/>
            </a:pPr>
            <a:r>
              <a:rPr lang="fr-CA" sz="1200" kern="1200" dirty="0">
                <a:latin typeface="+mn-lt"/>
                <a:ea typeface="+mn-ea"/>
                <a:cs typeface="+mn-cs"/>
              </a:rPr>
              <a:t>Parlez à votre équipe de soins pour savoir comment la chimiothérapie de votre enfant lui sera administrée.</a:t>
            </a:r>
          </a:p>
          <a:p>
            <a:pPr marL="0" lvl="1" indent="0" rtl="0">
              <a:buFont typeface="Arial" panose="020B0604020202020204" pitchFamily="34" charset="0"/>
              <a:buNone/>
            </a:pPr>
            <a:endParaRPr lang="en-US" sz="1200" kern="1200" baseline="0" dirty="0">
              <a:latin typeface="+mn-lt"/>
              <a:ea typeface="+mn-ea"/>
              <a:cs typeface="+mn-cs"/>
            </a:endParaRPr>
          </a:p>
          <a:p>
            <a:pPr marL="171450" lvl="0" indent="-171450" rtl="0">
              <a:buFont typeface="Arial" panose="020B0604020202020204" pitchFamily="34" charset="0"/>
              <a:buChar char="•"/>
            </a:pPr>
            <a:endParaRPr lang="en-US" sz="1200" kern="1200" baseline="0" dirty="0">
              <a:latin typeface="+mn-lt"/>
              <a:ea typeface="+mn-ea"/>
              <a:cs typeface="+mn-cs"/>
            </a:endParaRPr>
          </a:p>
          <a:p>
            <a:pPr rtl="0"/>
            <a:r>
              <a:rPr lang="fr-CA" sz="1200" b="1" kern="1200" dirty="0">
                <a:latin typeface="+mn-lt"/>
                <a:ea typeface="+mn-ea"/>
                <a:cs typeface="+mn-cs"/>
              </a:rPr>
              <a:t>Chirurgie : </a:t>
            </a:r>
            <a:r>
              <a:rPr lang="fr-CA" sz="1200" kern="1200" dirty="0">
                <a:latin typeface="+mn-lt"/>
                <a:ea typeface="+mn-ea"/>
                <a:cs typeface="+mn-cs"/>
              </a:rPr>
              <a:t>On a recours à différents types de chirurgie pour traiter le cancer. </a:t>
            </a:r>
          </a:p>
          <a:p>
            <a:pPr marL="171450" indent="-171450" rtl="0">
              <a:buFont typeface="Arial" panose="020B0604020202020204" pitchFamily="34" charset="0"/>
              <a:buChar char="•"/>
            </a:pPr>
            <a:r>
              <a:rPr lang="fr-CA" sz="1200" kern="1200" dirty="0">
                <a:latin typeface="+mn-lt"/>
                <a:ea typeface="+mn-ea"/>
                <a:cs typeface="+mn-cs"/>
              </a:rPr>
              <a:t>Parfois, extraire la tumeur peut être le seul traitement nécessaire. </a:t>
            </a:r>
          </a:p>
          <a:p>
            <a:pPr marL="171450" indent="-171450" rtl="0">
              <a:buFont typeface="Arial" panose="020B0604020202020204" pitchFamily="34" charset="0"/>
              <a:buChar char="•"/>
            </a:pPr>
            <a:r>
              <a:rPr lang="fr-CA" sz="1200" kern="1200" dirty="0">
                <a:latin typeface="+mn-lt"/>
                <a:ea typeface="+mn-ea"/>
                <a:cs typeface="+mn-cs"/>
              </a:rPr>
              <a:t>En général, la chimiothérapie, l’immunothérapie ou la radiothérapie sont aussi utilisées pour tuer toutes les cellules cancéreuses encore présentes dans l’organisme</a:t>
            </a:r>
            <a:endParaRPr lang="en-US" sz="1200" b="1" kern="1200" baseline="0" dirty="0">
              <a:latin typeface="+mn-lt"/>
              <a:ea typeface="+mn-ea"/>
              <a:cs typeface="+mn-cs"/>
            </a:endParaRPr>
          </a:p>
          <a:p>
            <a:pPr rtl="0"/>
            <a:endParaRPr lang="en-US" sz="1200" b="1" kern="1200" baseline="0" dirty="0">
              <a:latin typeface="+mn-lt"/>
              <a:ea typeface="+mn-ea"/>
              <a:cs typeface="+mn-cs"/>
            </a:endParaRPr>
          </a:p>
          <a:p>
            <a:pPr rtl="0"/>
            <a:r>
              <a:rPr lang="fr-CA" sz="1200" kern="1200" dirty="0">
                <a:latin typeface="+mn-lt"/>
                <a:ea typeface="+mn-ea"/>
                <a:cs typeface="+mn-cs"/>
              </a:rPr>
              <a:t>La </a:t>
            </a:r>
            <a:r>
              <a:rPr lang="fr-CA" sz="1200" b="1" kern="1200" dirty="0">
                <a:latin typeface="+mn-lt"/>
                <a:ea typeface="+mn-ea"/>
                <a:cs typeface="+mn-cs"/>
              </a:rPr>
              <a:t>radiothérapie</a:t>
            </a:r>
            <a:r>
              <a:rPr lang="fr-CA" sz="1200" kern="1200" dirty="0">
                <a:latin typeface="+mn-lt"/>
                <a:ea typeface="+mn-ea"/>
                <a:cs typeface="+mn-cs"/>
              </a:rPr>
              <a:t> administre des rayons x de haute énergie qui endommagent et détruisent rapidement les cellules en croissance, telles que les cellules cancéreuses. </a:t>
            </a:r>
          </a:p>
          <a:p>
            <a:pPr rtl="0"/>
            <a:endParaRPr lang="en-US" sz="120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Cliquez sur le bouton du type de cathéter de votre patient pour être dirigé directement vers cette section.</a:t>
            </a:r>
            <a:endParaRPr lang="en-US" i="1" dirty="0"/>
          </a:p>
          <a:p>
            <a:pPr rtl="0"/>
            <a:endParaRPr lang="en-US" sz="1200" kern="1200" baseline="0" dirty="0">
              <a:latin typeface="+mn-lt"/>
              <a:ea typeface="+mn-ea"/>
              <a:cs typeface="+mn-cs"/>
            </a:endParaRPr>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6</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1154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CA" sz="1200" b="1" kern="1200" dirty="0">
                <a:latin typeface="+mn-lt"/>
                <a:ea typeface="+mn-ea"/>
                <a:cs typeface="+mn-cs"/>
              </a:rPr>
              <a:t>Un cathéter veineux central</a:t>
            </a:r>
            <a:r>
              <a:rPr lang="fr-CA" sz="1200" kern="1200" dirty="0">
                <a:latin typeface="+mn-lt"/>
                <a:ea typeface="+mn-ea"/>
                <a:cs typeface="+mn-cs"/>
              </a:rPr>
              <a:t> offre un moyen sécuritaire d’administrer des médicaments, y compris de la chimiothérapie, par une veine.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latin typeface="+mn-lt"/>
                <a:ea typeface="+mn-ea"/>
                <a:cs typeface="+mn-cs"/>
              </a:rPr>
              <a:t>Si votre enfant a un </a:t>
            </a:r>
            <a:r>
              <a:rPr lang="fr-CA" sz="1200" b="1" kern="1200" dirty="0">
                <a:latin typeface="+mn-lt"/>
                <a:ea typeface="+mn-ea"/>
                <a:cs typeface="+mn-cs"/>
              </a:rPr>
              <a:t>CCIP</a:t>
            </a:r>
            <a:r>
              <a:rPr lang="fr-CA" sz="1200" kern="1200" dirty="0">
                <a:latin typeface="+mn-lt"/>
                <a:ea typeface="+mn-ea"/>
                <a:cs typeface="+mn-cs"/>
              </a:rPr>
              <a:t> </a:t>
            </a:r>
            <a:r>
              <a:rPr lang="fr-CA" sz="1200" b="0" kern="1200" dirty="0">
                <a:latin typeface="+mn-lt"/>
                <a:ea typeface="+mn-ea"/>
                <a:cs typeface="+mn-cs"/>
              </a:rPr>
              <a:t>(cathéter central inséré par voie périphérique), </a:t>
            </a:r>
            <a:r>
              <a:rPr lang="fr-CA" sz="1200" kern="1200" dirty="0">
                <a:latin typeface="+mn-lt"/>
                <a:ea typeface="+mn-ea"/>
                <a:cs typeface="+mn-cs"/>
              </a:rPr>
              <a:t>votre infirmière vous apprendra comment prendre soin de ce cathéter à la maison, notamment comment couvrir le cathéter pour prendre le bain ou se doucher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N’utilisez jamais de ciseaux à proximité d’un cathéter ou d’un pansement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observez une cassure ou une fuite dans le cathéter, pincez immédiatement le cathéter au-dessus de la cassure. Appelez votre équipe de soins et emmenez votre enfant à l’hôpital ou à la clinique pour faire arranger le cathéter. </a:t>
            </a:r>
            <a:endParaRPr lang="en-US" b="0" dirty="0"/>
          </a:p>
          <a:p>
            <a:pPr marL="171450" indent="-171450" rtl="0">
              <a:buFont typeface="Arial" panose="020B0604020202020204" pitchFamily="34" charset="0"/>
              <a:buChar char="•"/>
            </a:pPr>
            <a:endParaRPr lang="en-US" sz="1200" b="1"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7</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99193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CA" sz="1200" b="1" kern="1200" dirty="0">
                <a:latin typeface="+mn-lt"/>
                <a:ea typeface="+mn-ea"/>
                <a:cs typeface="+mn-cs"/>
              </a:rPr>
              <a:t>Un cathéter veineux central</a:t>
            </a:r>
            <a:r>
              <a:rPr lang="fr-CA" sz="1200" kern="1200" dirty="0">
                <a:latin typeface="+mn-lt"/>
                <a:ea typeface="+mn-ea"/>
                <a:cs typeface="+mn-cs"/>
              </a:rPr>
              <a:t> offre un moyen sécuritaire d’administrer des médicaments, y compris de la chimiothérapie, par une veine. </a:t>
            </a:r>
          </a:p>
          <a:p>
            <a:pPr marL="171450" indent="-171450" rtl="0">
              <a:buFont typeface="Arial" panose="020B0604020202020204" pitchFamily="34" charset="0"/>
              <a:buChar char="•"/>
            </a:pPr>
            <a:r>
              <a:rPr lang="fr-CA" sz="1200" kern="1200" dirty="0">
                <a:latin typeface="+mn-lt"/>
                <a:ea typeface="+mn-ea"/>
                <a:cs typeface="+mn-cs"/>
              </a:rPr>
              <a:t>Si votre enfant a un </a:t>
            </a:r>
            <a:r>
              <a:rPr lang="fr-CA" sz="1200" b="1" kern="1200" dirty="0">
                <a:latin typeface="+mn-lt"/>
                <a:ea typeface="+mn-ea"/>
                <a:cs typeface="+mn-cs"/>
              </a:rPr>
              <a:t>CVC externe</a:t>
            </a:r>
            <a:r>
              <a:rPr lang="fr-CA" sz="1200" kern="1200" dirty="0">
                <a:latin typeface="+mn-lt"/>
                <a:ea typeface="+mn-ea"/>
                <a:cs typeface="+mn-cs"/>
              </a:rPr>
              <a:t>, votre infirmière vous apprendra comment entretenir ce cathéter à la maison, notamment comment le couvrir pour prendre le bain ou se doucher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N’utilisez jamais de ciseaux à proximité d’un cathéter ou d’un pansement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Si vous observez une cassure ou une fuite dans le cathéter, pincez immédiatement le cathéter au-dessus de la cassure. Appelez votre équipe de soins et emmenez votre enfant à l’hôpital ou à la clinique pour faire arranger le cathéter. </a:t>
            </a:r>
            <a:endParaRPr lang="en-US" b="0" dirty="0"/>
          </a:p>
          <a:p>
            <a:pPr marL="0" indent="0" rtl="0">
              <a:buFont typeface="Arial" panose="020B0604020202020204" pitchFamily="34" charset="0"/>
              <a:buNone/>
            </a:pPr>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8</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18638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latin typeface="+mn-lt"/>
                <a:ea typeface="+mn-ea"/>
                <a:cs typeface="+mn-cs"/>
              </a:rPr>
              <a:t>Un cathéter veineux central</a:t>
            </a:r>
            <a:r>
              <a:rPr lang="fr-CA" sz="1200" kern="1200" dirty="0">
                <a:latin typeface="+mn-lt"/>
                <a:ea typeface="+mn-ea"/>
                <a:cs typeface="+mn-cs"/>
              </a:rPr>
              <a:t> offre un moyen sécuritaire d’administrer des médicaments, y compris de la chimiothérapie, par une veine.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latin typeface="+mn-lt"/>
                <a:ea typeface="+mn-ea"/>
                <a:cs typeface="+mn-cs"/>
              </a:rPr>
              <a:t>Une </a:t>
            </a:r>
            <a:r>
              <a:rPr lang="fr-CA" sz="1200" b="1" kern="1200" dirty="0">
                <a:latin typeface="+mn-lt"/>
                <a:ea typeface="+mn-ea"/>
                <a:cs typeface="+mn-cs"/>
              </a:rPr>
              <a:t>chambre</a:t>
            </a:r>
            <a:r>
              <a:rPr lang="fr-CA" sz="1200" kern="1200" dirty="0">
                <a:latin typeface="+mn-lt"/>
                <a:ea typeface="+mn-ea"/>
                <a:cs typeface="+mn-cs"/>
              </a:rPr>
              <a:t> est un cathéter sous la peau. Une aiguille spéciale est insérée dans la chambre.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latin typeface="+mn-lt"/>
                <a:ea typeface="+mn-ea"/>
                <a:cs typeface="+mn-cs"/>
              </a:rPr>
              <a:t>Si votre enfant a une </a:t>
            </a:r>
            <a:r>
              <a:rPr lang="fr-CA" sz="1200" b="0" kern="1200" dirty="0">
                <a:latin typeface="+mn-lt"/>
                <a:ea typeface="+mn-ea"/>
                <a:cs typeface="+mn-cs"/>
              </a:rPr>
              <a:t>chambre</a:t>
            </a:r>
            <a:r>
              <a:rPr lang="fr-CA" sz="1200" kern="1200" dirty="0">
                <a:latin typeface="+mn-lt"/>
                <a:ea typeface="+mn-ea"/>
                <a:cs typeface="+mn-cs"/>
              </a:rPr>
              <a:t>, on pourra vous demander d’appliquer une crème anesthésiante sur la peau au-dessus de la chambre avant que votre enfant ne vienne à la clinique ou aux urgences. La crème peut aider à faire pénétrer l’aiguille plus facilement dans la chambre pour votre enfant. Vérifiez avec l’infirmière de votre enfant s’il peut en avoir besoin.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t>Lorsque votre enfant n’est pas à l’hôpital ou à la clinique, l’aiguille ne reste pas dans la chambre. Votre enfant n’a pas de cathéter ni de tube hors de la peau.</a:t>
            </a:r>
            <a:endParaRPr lang="en-US" dirty="0"/>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9</a:t>
            </a:fld>
            <a:endParaRPr lang="en-US"/>
          </a:p>
        </p:txBody>
      </p:sp>
      <p:sp>
        <p:nvSpPr>
          <p:cNvPr id="5" name="Espace réservé du pied de page 4"/>
          <p:cNvSpPr>
            <a:spLocks noGrp="1"/>
          </p:cNvSpPr>
          <p:nvPr>
            <p:ph type="ftr" sz="quarter" idx="11"/>
          </p:nvPr>
        </p:nvSpPr>
        <p:spPr/>
        <p:txBody>
          <a:bodyPr/>
          <a:lstStyle/>
          <a:p>
            <a:pPr rtl="0"/>
            <a:r>
              <a:rPr lang="en-US"/>
              <a:t>L'expertise</a:t>
            </a:r>
          </a:p>
        </p:txBody>
      </p:sp>
    </p:spTree>
    <p:extLst>
      <p:ext uri="{BB962C8B-B14F-4D97-AF65-F5344CB8AC3E}">
        <p14:creationId xmlns:p14="http://schemas.microsoft.com/office/powerpoint/2010/main" val="254859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Text Placeholder 6"/>
          <p:cNvSpPr>
            <a:spLocks noGrp="1"/>
          </p:cNvSpPr>
          <p:nvPr>
            <p:ph type="body" sz="quarter" idx="10" hasCustomPrompt="1"/>
          </p:nvPr>
        </p:nvSpPr>
        <p:spPr>
          <a:xfrm>
            <a:off x="1488603" y="3494690"/>
            <a:ext cx="6176066" cy="1107996"/>
          </a:xfrm>
          <a:prstGeom prst="rect">
            <a:avLst/>
          </a:prstGeom>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a:solidFill>
                  <a:schemeClr val="accent5"/>
                </a:solidFill>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568656" y="945838"/>
            <a:ext cx="7924800" cy="749141"/>
          </a:xfrm>
          <a:prstGeom prst="flowChartAlternateProcess">
            <a:avLst/>
          </a:prstGeom>
          <a:solidFill>
            <a:schemeClr val="bg1"/>
          </a:solidFill>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4400" b="0">
                <a:solidFill>
                  <a:schemeClr val="accent6"/>
                </a:solidFill>
              </a:defRPr>
            </a:lvl1pPr>
          </a:lstStyle>
          <a:p>
            <a:pPr lvl="0" rtl="0"/>
            <a:r>
              <a:rPr lang="fr-CA"/>
              <a:t>Click to edit Master title style</a:t>
            </a:r>
          </a:p>
        </p:txBody>
      </p:sp>
    </p:spTree>
    <p:extLst>
      <p:ext uri="{BB962C8B-B14F-4D97-AF65-F5344CB8AC3E}">
        <p14:creationId xmlns:p14="http://schemas.microsoft.com/office/powerpoint/2010/main" val="34051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t>Click to edit Master title style</a:t>
            </a:r>
            <a:endParaRPr lang="en-US" dirty="0"/>
          </a:p>
        </p:txBody>
      </p:sp>
      <p:sp>
        <p:nvSpPr>
          <p:cNvPr id="3" name="Content Placeholder 2"/>
          <p:cNvSpPr>
            <a:spLocks noGrp="1"/>
          </p:cNvSpPr>
          <p:nvPr>
            <p:ph idx="1"/>
          </p:nvPr>
        </p:nvSpPr>
        <p:spPr/>
        <p:txBody>
          <a:bodyPr rtlCol="0"/>
          <a:lstStyle>
            <a:lvl1pPr>
              <a:lnSpc>
                <a:spcPct val="100000"/>
              </a:lnSpc>
              <a:defRPr/>
            </a:lvl1pPr>
            <a:lvl2pPr>
              <a:lnSpc>
                <a:spcPct val="100000"/>
              </a:lnSpc>
              <a:defRPr/>
            </a:lvl2pPr>
            <a:lvl3pPr>
              <a:lnSpc>
                <a:spcPct val="100000"/>
              </a:lnSpc>
              <a:defRPr/>
            </a:lvl3pPr>
          </a:lstStyle>
          <a:p>
            <a:pPr lvl="0" rtl="0"/>
            <a:r>
              <a:rPr lang="fr-CA"/>
              <a:t>Click to edit Master text styles</a:t>
            </a:r>
          </a:p>
          <a:p>
            <a:pPr lvl="1" rtl="0"/>
            <a:r>
              <a:rPr lang="fr-CA"/>
              <a:t>Second level</a:t>
            </a:r>
          </a:p>
          <a:p>
            <a:pPr lvl="2" rtl="0"/>
            <a:r>
              <a:rPr lang="fr-CA"/>
              <a:t>Third level</a:t>
            </a:r>
          </a:p>
        </p:txBody>
      </p:sp>
    </p:spTree>
    <p:extLst>
      <p:ext uri="{BB962C8B-B14F-4D97-AF65-F5344CB8AC3E}">
        <p14:creationId xmlns:p14="http://schemas.microsoft.com/office/powerpoint/2010/main" val="37302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19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a:p>
        </p:txBody>
      </p:sp>
      <p:sp>
        <p:nvSpPr>
          <p:cNvPr id="6" name="Content Placeholder 3"/>
          <p:cNvSpPr>
            <a:spLocks noGrp="1"/>
          </p:cNvSpPr>
          <p:nvPr>
            <p:ph sz="half" idx="2"/>
          </p:nvPr>
        </p:nvSpPr>
        <p:spPr>
          <a:xfrm>
            <a:off x="4610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7" name="Title 1"/>
          <p:cNvSpPr>
            <a:spLocks noGrp="1"/>
          </p:cNvSpPr>
          <p:nvPr>
            <p:ph type="title"/>
          </p:nvPr>
        </p:nvSpPr>
        <p:spPr>
          <a:xfrm>
            <a:off x="152400" y="371475"/>
            <a:ext cx="8572500" cy="590921"/>
          </a:xfrm>
        </p:spPr>
        <p:txBody>
          <a:bodyPr rtlCol="0"/>
          <a:lstStyle/>
          <a:p>
            <a:pPr rtl="0"/>
            <a:r>
              <a:rPr lang="fr-CA"/>
              <a:t>Click to edit Master title style</a:t>
            </a:r>
            <a:endParaRPr lang="en-US" dirty="0"/>
          </a:p>
        </p:txBody>
      </p:sp>
    </p:spTree>
    <p:extLst>
      <p:ext uri="{BB962C8B-B14F-4D97-AF65-F5344CB8AC3E}">
        <p14:creationId xmlns:p14="http://schemas.microsoft.com/office/powerpoint/2010/main" val="290931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fr-CA"/>
              <a:t>Click to edit Master title style</a:t>
            </a:r>
          </a:p>
        </p:txBody>
      </p:sp>
    </p:spTree>
    <p:extLst>
      <p:ext uri="{BB962C8B-B14F-4D97-AF65-F5344CB8AC3E}">
        <p14:creationId xmlns:p14="http://schemas.microsoft.com/office/powerpoint/2010/main" val="314917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fr-CA"/>
              <a:t>Click to edit Master title style</a:t>
            </a:r>
          </a:p>
        </p:txBody>
      </p:sp>
    </p:spTree>
    <p:extLst>
      <p:ext uri="{BB962C8B-B14F-4D97-AF65-F5344CB8AC3E}">
        <p14:creationId xmlns:p14="http://schemas.microsoft.com/office/powerpoint/2010/main" val="16143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fr-CA"/>
              <a:t>Click to edit </a:t>
            </a:r>
            <a:br>
              <a:rPr lang="en-US" dirty="0"/>
            </a:br>
            <a:r>
              <a:rPr lang="fr-CA"/>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fr-CA"/>
              <a:t>Click to edit Master title style</a:t>
            </a:r>
          </a:p>
        </p:txBody>
      </p:sp>
    </p:spTree>
    <p:extLst>
      <p:ext uri="{BB962C8B-B14F-4D97-AF65-F5344CB8AC3E}">
        <p14:creationId xmlns:p14="http://schemas.microsoft.com/office/powerpoint/2010/main" val="17762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7" name="Straight Connector 6"/>
          <p:cNvCxnSpPr/>
          <p:nvPr userDrawn="1"/>
        </p:nvCxnSpPr>
        <p:spPr>
          <a:xfrm>
            <a:off x="246185" y="967153"/>
            <a:ext cx="8610600" cy="0"/>
          </a:xfrm>
          <a:prstGeom prst="line">
            <a:avLst/>
          </a:prstGeom>
          <a:ln w="25400">
            <a:solidFill>
              <a:srgbClr val="D6D6D6"/>
            </a:soli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52400" y="371475"/>
            <a:ext cx="8572500" cy="590921"/>
          </a:xfrm>
          <a:prstGeom prst="rect">
            <a:avLst/>
          </a:prstGeom>
        </p:spPr>
        <p:txBody>
          <a:bodyPr vert="horz" lIns="91430" tIns="45715" rIns="91430" bIns="45715" rtlCol="0">
            <a:spAutoFit/>
          </a:bodyPr>
          <a:lstStyle/>
          <a:p>
            <a:pPr lvl="0" defTabSz="457153" rtl="0"/>
            <a:r>
              <a:rPr lang="fr-CA"/>
              <a:t>Cliquer pour modifier le style du titre principal</a:t>
            </a:r>
            <a:endParaRPr lang="en-US" dirty="0"/>
          </a:p>
        </p:txBody>
      </p:sp>
      <p:sp>
        <p:nvSpPr>
          <p:cNvPr id="3" name="Text Placeholder 2"/>
          <p:cNvSpPr>
            <a:spLocks noGrp="1"/>
          </p:cNvSpPr>
          <p:nvPr>
            <p:ph type="body" idx="1"/>
          </p:nvPr>
        </p:nvSpPr>
        <p:spPr>
          <a:xfrm>
            <a:off x="381000" y="1371600"/>
            <a:ext cx="8343900" cy="4515202"/>
          </a:xfrm>
          <a:prstGeom prst="rect">
            <a:avLst/>
          </a:prstGeom>
        </p:spPr>
        <p:txBody>
          <a:bodyPr vert="horz" lIns="91440" tIns="45720" rIns="91440" bIns="45720" rtlCol="0">
            <a:normAutofit/>
          </a:bodyPr>
          <a:lstStyle/>
          <a:p>
            <a:pPr lvl="0" rtl="0"/>
            <a:r>
              <a:rPr lang="fr-CA"/>
              <a:t>Cliquer pour modifier les styles du texte principal</a:t>
            </a:r>
          </a:p>
          <a:p>
            <a:pPr lvl="1" rtl="0"/>
            <a:r>
              <a:rPr lang="fr-CA"/>
              <a:t>Deuxième niveau</a:t>
            </a:r>
          </a:p>
          <a:p>
            <a:pPr lvl="2" rtl="0"/>
            <a:r>
              <a:rPr lang="fr-CA"/>
              <a:t>Troisième niveau</a:t>
            </a:r>
          </a:p>
        </p:txBody>
      </p:sp>
      <p:pic>
        <p:nvPicPr>
          <p:cNvPr id="8" name="Picture 7" descr="COG_Logo_RGB.png"/>
          <p:cNvPicPr>
            <a:picLocks noChangeAspect="1"/>
          </p:cNvPicPr>
          <p:nvPr userDrawn="1"/>
        </p:nvPicPr>
        <p:blipFill>
          <a:blip r:embed="rId8" cstate="print"/>
          <a:stretch>
            <a:fillRect/>
          </a:stretch>
        </p:blipFill>
        <p:spPr>
          <a:xfrm>
            <a:off x="304800" y="6096000"/>
            <a:ext cx="984250" cy="568678"/>
          </a:xfrm>
          <a:prstGeom prst="rect">
            <a:avLst/>
          </a:prstGeom>
        </p:spPr>
      </p:pic>
      <p:pic>
        <p:nvPicPr>
          <p:cNvPr id="9" name="Picture 8" descr="COG_single_line.png"/>
          <p:cNvPicPr>
            <a:picLocks noChangeAspect="1"/>
          </p:cNvPicPr>
          <p:nvPr userDrawn="1"/>
        </p:nvPicPr>
        <p:blipFill>
          <a:blip r:embed="rId9" cstate="print"/>
          <a:stretch>
            <a:fillRect/>
          </a:stretch>
        </p:blipFill>
        <p:spPr>
          <a:xfrm>
            <a:off x="1371600" y="6382103"/>
            <a:ext cx="2261547" cy="130175"/>
          </a:xfrm>
          <a:prstGeom prst="rect">
            <a:avLst/>
          </a:prstGeom>
        </p:spPr>
      </p:pic>
      <p:sp>
        <p:nvSpPr>
          <p:cNvPr id="10" name="Text Placeholder 13"/>
          <p:cNvSpPr txBox="1">
            <a:spLocks/>
          </p:cNvSpPr>
          <p:nvPr userDrawn="1"/>
        </p:nvSpPr>
        <p:spPr>
          <a:xfrm>
            <a:off x="8686800" y="6399312"/>
            <a:ext cx="156731" cy="153888"/>
          </a:xfrm>
          <a:prstGeom prst="rect">
            <a:avLst/>
          </a:prstGeom>
        </p:spPr>
        <p:txBody>
          <a:bodyPr vert="horz" wrap="none" lIns="0" tIns="0" rIns="0" bIns="0" rtlCol="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marL="0" marR="0" lvl="0" indent="0" algn="l" defTabSz="457153" rtl="0" eaLnBrk="1" fontAlgn="auto" latinLnBrk="0" hangingPunct="1">
              <a:lnSpc>
                <a:spcPct val="100000"/>
              </a:lnSpc>
              <a:spcBef>
                <a:spcPts val="0"/>
              </a:spcBef>
              <a:spcAft>
                <a:spcPts val="0"/>
              </a:spcAft>
              <a:buClr>
                <a:schemeClr val="accent5"/>
              </a:buClr>
              <a:buSzTx/>
              <a:buFontTx/>
              <a:buNone/>
              <a:tabLst/>
              <a:defRPr/>
            </a:pPr>
            <a:fld id="{2EED0D42-5738-6642-BC13-08D50DCB792D}" type="slidenum">
              <a:rPr kumimoji="0" lang="en-US" sz="1000" b="0" i="0" u="none" strike="noStrike" kern="800" cap="none" spc="0" normalizeH="0" baseline="0" noProof="0" smtClean="0">
                <a:ln>
                  <a:noFill/>
                </a:ln>
                <a:solidFill>
                  <a:schemeClr val="tx1"/>
                </a:solidFill>
                <a:effectLst/>
                <a:uLnTx/>
                <a:uFillTx/>
                <a:latin typeface="+mn-lt"/>
                <a:ea typeface="+mn-ea"/>
                <a:cs typeface="Arial"/>
              </a:rPr>
              <a:pPr marL="0" marR="0" lvl="0" indent="0" algn="l" defTabSz="457153" rtl="0" eaLnBrk="1" fontAlgn="auto" latinLnBrk="0" hangingPunct="1">
                <a:lnSpc>
                  <a:spcPct val="100000"/>
                </a:lnSpc>
                <a:spcBef>
                  <a:spcPts val="0"/>
                </a:spcBef>
                <a:spcAft>
                  <a:spcPts val="0"/>
                </a:spcAft>
                <a:buClr>
                  <a:schemeClr val="accent5"/>
                </a:buClr>
                <a:buSzTx/>
                <a:buFontTx/>
                <a:buNone/>
                <a:tabLst/>
                <a:defRPr/>
              </a:pPr>
              <a:t>‹#›</a:t>
            </a:fld>
            <a:endParaRPr kumimoji="0" lang="en-US" sz="1000" b="0" i="0" u="none" strike="noStrike" kern="8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79556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Lst>
  <p:hf sldNum="0" hdr="0" dt="0"/>
  <p:txStyles>
    <p:title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7.xml"/><Relationship Id="rId3" Type="http://schemas.openxmlformats.org/officeDocument/2006/relationships/slide" Target="slide5.xml"/><Relationship Id="rId7" Type="http://schemas.openxmlformats.org/officeDocument/2006/relationships/slide" Target="slide24.xml"/><Relationship Id="rId12" Type="http://schemas.openxmlformats.org/officeDocument/2006/relationships/slide" Target="slide45.xml"/><Relationship Id="rId2" Type="http://schemas.openxmlformats.org/officeDocument/2006/relationships/notesSlide" Target="../notesSlides/notesSlide3.xml"/><Relationship Id="rId16"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5" Type="http://schemas.openxmlformats.org/officeDocument/2006/relationships/slide" Target="slide8.xml"/><Relationship Id="rId10"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41.xml"/><Relationship Id="rId1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9" y="0"/>
            <a:ext cx="9140981" cy="6858000"/>
          </a:xfrm>
          <a:prstGeom prst="rect">
            <a:avLst/>
          </a:prstGeom>
        </p:spPr>
      </p:pic>
    </p:spTree>
    <p:extLst>
      <p:ext uri="{BB962C8B-B14F-4D97-AF65-F5344CB8AC3E}">
        <p14:creationId xmlns:p14="http://schemas.microsoft.com/office/powerpoint/2010/main" val="24915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0"/>
            <a:ext cx="9140980" cy="6858000"/>
          </a:xfrm>
          <a:prstGeom prst="rect">
            <a:avLst/>
          </a:prstGeom>
        </p:spPr>
      </p:pic>
      <p:sp>
        <p:nvSpPr>
          <p:cNvPr id="8" name="TextBox 7">
            <a:hlinkClick r:id="rId4" action="ppaction://hlinksldjump"/>
          </p:cNvPr>
          <p:cNvSpPr txBox="1"/>
          <p:nvPr/>
        </p:nvSpPr>
        <p:spPr>
          <a:xfrm>
            <a:off x="7267575" y="-15809"/>
            <a:ext cx="18764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75998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
            <a:ext cx="9144000" cy="6858000"/>
          </a:xfrm>
          <a:prstGeom prst="rect">
            <a:avLst/>
          </a:prstGeom>
        </p:spPr>
      </p:pic>
      <p:sp>
        <p:nvSpPr>
          <p:cNvPr id="7" name="TextBox 6">
            <a:hlinkClick r:id="rId4" action="ppaction://hlinksldjump"/>
          </p:cNvPr>
          <p:cNvSpPr txBox="1"/>
          <p:nvPr/>
        </p:nvSpPr>
        <p:spPr>
          <a:xfrm>
            <a:off x="7343775" y="-15809"/>
            <a:ext cx="18002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35146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 y="1"/>
            <a:ext cx="9144000" cy="6858000"/>
          </a:xfrm>
          <a:prstGeom prst="rect">
            <a:avLst/>
          </a:prstGeom>
        </p:spPr>
      </p:pic>
      <p:sp>
        <p:nvSpPr>
          <p:cNvPr id="7" name="TextBox 6">
            <a:hlinkClick r:id="rId4" action="ppaction://hlinksldjump"/>
          </p:cNvPr>
          <p:cNvSpPr txBox="1"/>
          <p:nvPr/>
        </p:nvSpPr>
        <p:spPr>
          <a:xfrm>
            <a:off x="7315200" y="-15809"/>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77336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
            <a:ext cx="9144000" cy="6857999"/>
          </a:xfrm>
          <a:prstGeom prst="rect">
            <a:avLst/>
          </a:prstGeom>
        </p:spPr>
      </p:pic>
      <p:sp>
        <p:nvSpPr>
          <p:cNvPr id="3" name="TextBox 2">
            <a:hlinkClick r:id="rId4" action="ppaction://hlinksldjump"/>
          </p:cNvPr>
          <p:cNvSpPr txBox="1"/>
          <p:nvPr/>
        </p:nvSpPr>
        <p:spPr>
          <a:xfrm>
            <a:off x="7255042" y="-15809"/>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67081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44000" cy="6858000"/>
          </a:xfrm>
          <a:prstGeom prst="rect">
            <a:avLst/>
          </a:prstGeom>
        </p:spPr>
      </p:pic>
      <p:sp>
        <p:nvSpPr>
          <p:cNvPr id="6" name="Content Placeholder 5"/>
          <p:cNvSpPr>
            <a:spLocks noGrp="1"/>
          </p:cNvSpPr>
          <p:nvPr>
            <p:ph idx="1"/>
          </p:nvPr>
        </p:nvSpPr>
        <p:spPr>
          <a:solidFill>
            <a:schemeClr val="bg2"/>
          </a:solidFill>
        </p:spPr>
        <p:txBody>
          <a:bodyPr rtlCol="0">
            <a:normAutofit/>
          </a:bodyPr>
          <a:lstStyle/>
          <a:p>
            <a:pPr rtl="0"/>
            <a:endParaRPr lang="en-US" dirty="0"/>
          </a:p>
          <a:p>
            <a:pPr rtl="0">
              <a:buNone/>
            </a:pPr>
            <a:r>
              <a:rPr lang="fr-CA" sz="3200" b="1" dirty="0">
                <a:latin typeface="Calibri" pitchFamily="34" charset="0"/>
              </a:rPr>
              <a:t>En journée</a:t>
            </a:r>
            <a:r>
              <a:rPr lang="fr-CA" sz="3200" dirty="0">
                <a:latin typeface="Calibri" pitchFamily="34" charset="0"/>
              </a:rPr>
              <a:t> : _____________________________</a:t>
            </a:r>
          </a:p>
          <a:p>
            <a:pPr rtl="0">
              <a:buNone/>
            </a:pPr>
            <a:endParaRPr lang="en-US" sz="3200" dirty="0">
              <a:latin typeface="Calibri" pitchFamily="34" charset="0"/>
            </a:endParaRPr>
          </a:p>
          <a:p>
            <a:pPr rtl="0">
              <a:buNone/>
            </a:pPr>
            <a:r>
              <a:rPr lang="fr-CA" sz="3200" b="1" dirty="0">
                <a:latin typeface="Calibri" pitchFamily="34" charset="0"/>
              </a:rPr>
              <a:t>En dehors des heures ouvrables</a:t>
            </a:r>
            <a:r>
              <a:rPr lang="fr-CA" sz="3200" dirty="0">
                <a:latin typeface="Calibri" pitchFamily="34" charset="0"/>
              </a:rPr>
              <a:t> : ____________</a:t>
            </a:r>
          </a:p>
          <a:p>
            <a:pPr rtl="0"/>
            <a:endParaRPr lang="en-US" sz="3200" dirty="0">
              <a:latin typeface="Calibri" pitchFamily="34" charset="0"/>
            </a:endParaRPr>
          </a:p>
          <a:p>
            <a:pPr rtl="0">
              <a:buNone/>
            </a:pPr>
            <a:r>
              <a:rPr lang="fr-CA" sz="3200" b="1" dirty="0">
                <a:latin typeface="Calibri" pitchFamily="34" charset="0"/>
              </a:rPr>
              <a:t>Autre</a:t>
            </a:r>
            <a:r>
              <a:rPr lang="fr-CA" sz="3200" dirty="0">
                <a:latin typeface="Calibri" pitchFamily="34" charset="0"/>
              </a:rPr>
              <a:t> : __________________________________</a:t>
            </a:r>
            <a:endParaRPr lang="en-US" sz="3200" dirty="0">
              <a:latin typeface="Calibri" pitchFamily="34" charset="0"/>
            </a:endParaRPr>
          </a:p>
        </p:txBody>
      </p:sp>
      <p:sp>
        <p:nvSpPr>
          <p:cNvPr id="5" name="TextBox 4">
            <a:hlinkClick r:id="rId4" action="ppaction://hlinksldjump"/>
          </p:cNvPr>
          <p:cNvSpPr txBox="1"/>
          <p:nvPr/>
        </p:nvSpPr>
        <p:spPr>
          <a:xfrm>
            <a:off x="7248525" y="0"/>
            <a:ext cx="18954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89097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3" name="TextBox 2">
            <a:hlinkClick r:id="rId4" action="ppaction://hlinksldjump"/>
          </p:cNvPr>
          <p:cNvSpPr txBox="1"/>
          <p:nvPr/>
        </p:nvSpPr>
        <p:spPr>
          <a:xfrm>
            <a:off x="7255042" y="-15809"/>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24272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9144001" cy="6858000"/>
          </a:xfrm>
          <a:prstGeom prst="rect">
            <a:avLst/>
          </a:prstGeom>
        </p:spPr>
      </p:pic>
      <p:sp>
        <p:nvSpPr>
          <p:cNvPr id="7" name="TextBox 6">
            <a:hlinkClick r:id="rId4" action="ppaction://hlinksldjump"/>
          </p:cNvPr>
          <p:cNvSpPr txBox="1"/>
          <p:nvPr/>
        </p:nvSpPr>
        <p:spPr>
          <a:xfrm>
            <a:off x="7248525" y="11703"/>
            <a:ext cx="18954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11114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5112" cy="6858000"/>
          </a:xfrm>
          <a:prstGeom prst="rect">
            <a:avLst/>
          </a:prstGeom>
        </p:spPr>
      </p:pic>
      <p:sp>
        <p:nvSpPr>
          <p:cNvPr id="12" name="Rectangle 11"/>
          <p:cNvSpPr/>
          <p:nvPr/>
        </p:nvSpPr>
        <p:spPr>
          <a:xfrm>
            <a:off x="-19050" y="1159430"/>
            <a:ext cx="914400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p>
        </p:txBody>
      </p:sp>
      <p:sp>
        <p:nvSpPr>
          <p:cNvPr id="16" name="TextBox 15">
            <a:hlinkClick r:id="rId4" action="ppaction://hlinksldjump"/>
          </p:cNvPr>
          <p:cNvSpPr txBox="1"/>
          <p:nvPr/>
        </p:nvSpPr>
        <p:spPr>
          <a:xfrm>
            <a:off x="7248525" y="-10586"/>
            <a:ext cx="18764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
        <p:nvSpPr>
          <p:cNvPr id="19" name="TextBox 18"/>
          <p:cNvSpPr txBox="1"/>
          <p:nvPr/>
        </p:nvSpPr>
        <p:spPr>
          <a:xfrm>
            <a:off x="1880403" y="2794733"/>
            <a:ext cx="637046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algn="ctr" rtl="0">
              <a:buClr>
                <a:schemeClr val="accent2"/>
              </a:buClr>
            </a:pPr>
            <a:r>
              <a:rPr lang="fr-CA" sz="2800" b="1" i="1" dirty="0">
                <a:solidFill>
                  <a:srgbClr val="FF0000"/>
                </a:solidFill>
                <a:latin typeface="Calibri" pitchFamily="34" charset="0"/>
              </a:rPr>
              <a:t>Insérez les consignes de votre hôpital </a:t>
            </a:r>
          </a:p>
          <a:p>
            <a:pPr algn="ctr" rtl="0">
              <a:buClr>
                <a:schemeClr val="accent2"/>
              </a:buClr>
            </a:pPr>
            <a:r>
              <a:rPr lang="fr-CA" sz="2800" b="1" i="1" dirty="0">
                <a:solidFill>
                  <a:srgbClr val="FF0000"/>
                </a:solidFill>
                <a:latin typeface="Calibri" pitchFamily="34" charset="0"/>
              </a:rPr>
              <a:t>en cas de fièvre</a:t>
            </a:r>
            <a:endParaRPr lang="en-US" sz="2800" dirty="0">
              <a:solidFill>
                <a:srgbClr val="FF0000"/>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0154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1"/>
          </a:xfrm>
          <a:prstGeom prst="rect">
            <a:avLst/>
          </a:prstGeom>
        </p:spPr>
      </p:pic>
      <p:sp>
        <p:nvSpPr>
          <p:cNvPr id="7" name="TextBox 6">
            <a:hlinkClick r:id="rId4" action="ppaction://hlinksldjump"/>
          </p:cNvPr>
          <p:cNvSpPr txBox="1"/>
          <p:nvPr/>
        </p:nvSpPr>
        <p:spPr>
          <a:xfrm>
            <a:off x="7239000" y="-15809"/>
            <a:ext cx="19050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33167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3999" cy="6858000"/>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p>
        </p:txBody>
      </p:sp>
      <p:sp>
        <p:nvSpPr>
          <p:cNvPr id="11" name="TextBox 10">
            <a:hlinkClick r:id="rId4" action="ppaction://hlinksldjump"/>
          </p:cNvPr>
          <p:cNvSpPr txBox="1"/>
          <p:nvPr/>
        </p:nvSpPr>
        <p:spPr>
          <a:xfrm>
            <a:off x="7315200" y="11693"/>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3203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37968" cy="6858000"/>
          </a:xfrm>
          <a:prstGeom prst="rect">
            <a:avLst/>
          </a:prstGeom>
        </p:spPr>
      </p:pic>
    </p:spTree>
    <p:extLst>
      <p:ext uri="{BB962C8B-B14F-4D97-AF65-F5344CB8AC3E}">
        <p14:creationId xmlns:p14="http://schemas.microsoft.com/office/powerpoint/2010/main" val="229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44000" cy="6860265"/>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4" action="ppaction://hlinksldjump"/>
          </p:cNvPr>
          <p:cNvSpPr txBox="1"/>
          <p:nvPr/>
        </p:nvSpPr>
        <p:spPr>
          <a:xfrm>
            <a:off x="7315200" y="0"/>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05298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0979" cy="6858000"/>
          </a:xfrm>
          <a:prstGeom prst="rect">
            <a:avLst/>
          </a:prstGeom>
        </p:spPr>
      </p:pic>
      <p:sp>
        <p:nvSpPr>
          <p:cNvPr id="6" name="Rectangle 5"/>
          <p:cNvSpPr/>
          <p:nvPr/>
        </p:nvSpPr>
        <p:spPr>
          <a:xfrm>
            <a:off x="-19051" y="1159430"/>
            <a:ext cx="9163051"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4" action="ppaction://hlinksldjump"/>
          </p:cNvPr>
          <p:cNvSpPr txBox="1"/>
          <p:nvPr/>
        </p:nvSpPr>
        <p:spPr>
          <a:xfrm>
            <a:off x="7324725" y="-9102"/>
            <a:ext cx="181356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53720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3999" cy="6858000"/>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4" action="ppaction://hlinksldjump"/>
          </p:cNvPr>
          <p:cNvSpPr txBox="1"/>
          <p:nvPr/>
        </p:nvSpPr>
        <p:spPr>
          <a:xfrm>
            <a:off x="7143750" y="-9102"/>
            <a:ext cx="199453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426807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0980" cy="6858000"/>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
        <p:nvSpPr>
          <p:cNvPr id="11" name="TextBox 10">
            <a:hlinkClick r:id="rId4" action="ppaction://hlinksldjump"/>
          </p:cNvPr>
          <p:cNvSpPr txBox="1"/>
          <p:nvPr/>
        </p:nvSpPr>
        <p:spPr>
          <a:xfrm>
            <a:off x="7315200" y="0"/>
            <a:ext cx="1850712"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75740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6882109"/>
          </a:xfrm>
          <a:prstGeom prst="rect">
            <a:avLst/>
          </a:prstGeom>
        </p:spPr>
      </p:pic>
      <p:sp>
        <p:nvSpPr>
          <p:cNvPr id="7" name="TextBox 6">
            <a:hlinkClick r:id="rId4" action="ppaction://hlinksldjump"/>
          </p:cNvPr>
          <p:cNvSpPr txBox="1"/>
          <p:nvPr/>
        </p:nvSpPr>
        <p:spPr>
          <a:xfrm>
            <a:off x="7315200" y="14603"/>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85508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1203"/>
          </a:xfrm>
          <a:prstGeom prst="rect">
            <a:avLst/>
          </a:prstGeom>
        </p:spPr>
      </p:pic>
      <p:sp>
        <p:nvSpPr>
          <p:cNvPr id="3" name="TextBox 2">
            <a:hlinkClick r:id="rId4" action="ppaction://hlinksldjump"/>
          </p:cNvPr>
          <p:cNvSpPr txBox="1"/>
          <p:nvPr/>
        </p:nvSpPr>
        <p:spPr>
          <a:xfrm>
            <a:off x="7255042" y="-15809"/>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00354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1"/>
          </a:xfrm>
          <a:prstGeom prst="rect">
            <a:avLst/>
          </a:prstGeom>
        </p:spPr>
      </p:pic>
      <p:sp>
        <p:nvSpPr>
          <p:cNvPr id="6" name="TextBox 5">
            <a:hlinkClick r:id="rId4" action="ppaction://hlinksldjump"/>
          </p:cNvPr>
          <p:cNvSpPr txBox="1"/>
          <p:nvPr/>
        </p:nvSpPr>
        <p:spPr>
          <a:xfrm>
            <a:off x="7343775" y="13687"/>
            <a:ext cx="18002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68586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97" y="0"/>
            <a:ext cx="9139003" cy="6858000"/>
          </a:xfrm>
          <a:prstGeom prst="rect">
            <a:avLst/>
          </a:prstGeom>
        </p:spPr>
      </p:pic>
      <p:sp>
        <p:nvSpPr>
          <p:cNvPr id="6" name="TextBox 5">
            <a:hlinkClick r:id="rId4" action="ppaction://hlinksldjump"/>
          </p:cNvPr>
          <p:cNvSpPr txBox="1"/>
          <p:nvPr/>
        </p:nvSpPr>
        <p:spPr>
          <a:xfrm>
            <a:off x="7296150" y="13687"/>
            <a:ext cx="184785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15968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286625" y="13687"/>
            <a:ext cx="18573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03416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343775" y="13687"/>
            <a:ext cx="180022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96109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548640"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Qu’est-ce que </a:t>
            </a:r>
            <a:endParaRPr lang="en-US" b="1" dirty="0">
              <a:solidFill>
                <a:schemeClr val="accent5"/>
              </a:solidFill>
            </a:endParaRPr>
          </a:p>
          <a:p>
            <a:pPr algn="ctr" rtl="0"/>
            <a:r>
              <a:rPr lang="fr-CA" b="1" dirty="0">
                <a:solidFill>
                  <a:schemeClr val="accent5"/>
                </a:solidFill>
              </a:rPr>
              <a:t>le cancer?</a:t>
            </a:r>
            <a:endParaRPr lang="en-US" b="1" dirty="0">
              <a:solidFill>
                <a:schemeClr val="accent5"/>
              </a:solidFill>
            </a:endParaRPr>
          </a:p>
        </p:txBody>
      </p:sp>
      <p:sp>
        <p:nvSpPr>
          <p:cNvPr id="10" name="TextBox 9">
            <a:hlinkClick r:id="rId4" action="ppaction://hlinksldjump"/>
          </p:cNvPr>
          <p:cNvSpPr txBox="1"/>
          <p:nvPr/>
        </p:nvSpPr>
        <p:spPr>
          <a:xfrm>
            <a:off x="548640" y="162169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Comment traite-t-on le cancer?</a:t>
            </a:r>
            <a:endParaRPr lang="en-US" b="1" dirty="0">
              <a:solidFill>
                <a:schemeClr val="accent5"/>
              </a:solidFill>
            </a:endParaRPr>
          </a:p>
        </p:txBody>
      </p:sp>
      <p:sp>
        <p:nvSpPr>
          <p:cNvPr id="15" name="TextBox 14">
            <a:hlinkClick r:id="rId5" action="ppaction://hlinksldjump"/>
          </p:cNvPr>
          <p:cNvSpPr txBox="1"/>
          <p:nvPr/>
        </p:nvSpPr>
        <p:spPr>
          <a:xfrm>
            <a:off x="3459726" y="1627165"/>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Qui appeler</a:t>
            </a:r>
          </a:p>
          <a:p>
            <a:pPr algn="ctr" rtl="0"/>
            <a:r>
              <a:rPr lang="fr-CA" b="1" dirty="0">
                <a:solidFill>
                  <a:schemeClr val="accent5"/>
                </a:solidFill>
              </a:rPr>
              <a:t>à l’aide</a:t>
            </a:r>
            <a:endParaRPr lang="en-US" b="1" dirty="0">
              <a:solidFill>
                <a:schemeClr val="accent5"/>
              </a:solidFill>
            </a:endParaRPr>
          </a:p>
        </p:txBody>
      </p:sp>
      <p:sp>
        <p:nvSpPr>
          <p:cNvPr id="16" name="TextBox 15">
            <a:hlinkClick r:id="rId6" action="ppaction://hlinksldjump"/>
          </p:cNvPr>
          <p:cNvSpPr txBox="1"/>
          <p:nvPr/>
        </p:nvSpPr>
        <p:spPr>
          <a:xfrm>
            <a:off x="3459726" y="2669735"/>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Quand appeler</a:t>
            </a:r>
          </a:p>
          <a:p>
            <a:pPr algn="ctr" rtl="0"/>
            <a:r>
              <a:rPr lang="fr-CA" b="1" dirty="0">
                <a:solidFill>
                  <a:schemeClr val="accent5"/>
                </a:solidFill>
              </a:rPr>
              <a:t>à l’aide</a:t>
            </a:r>
            <a:endParaRPr lang="en-US" b="1" dirty="0">
              <a:solidFill>
                <a:schemeClr val="accent5"/>
              </a:solidFill>
            </a:endParaRPr>
          </a:p>
        </p:txBody>
      </p:sp>
      <p:sp>
        <p:nvSpPr>
          <p:cNvPr id="18" name="TextBox 17">
            <a:hlinkClick r:id="rId7" action="ppaction://hlinksldjump"/>
          </p:cNvPr>
          <p:cNvSpPr txBox="1"/>
          <p:nvPr/>
        </p:nvSpPr>
        <p:spPr>
          <a:xfrm>
            <a:off x="3459726" y="371230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Visites aux </a:t>
            </a:r>
            <a:br>
              <a:rPr lang="en-US" b="1" dirty="0">
                <a:solidFill>
                  <a:schemeClr val="accent5"/>
                </a:solidFill>
              </a:rPr>
            </a:br>
            <a:r>
              <a:rPr lang="fr-CA" b="1">
                <a:solidFill>
                  <a:schemeClr val="accent5"/>
                </a:solidFill>
              </a:rPr>
              <a:t>urgences</a:t>
            </a:r>
            <a:endParaRPr lang="en-US" b="1" dirty="0">
              <a:solidFill>
                <a:schemeClr val="accent5"/>
              </a:solidFill>
            </a:endParaRPr>
          </a:p>
        </p:txBody>
      </p:sp>
      <p:sp>
        <p:nvSpPr>
          <p:cNvPr id="19" name="TextBox 18">
            <a:hlinkClick r:id="rId8" action="ppaction://hlinksldjump"/>
          </p:cNvPr>
          <p:cNvSpPr txBox="1"/>
          <p:nvPr/>
        </p:nvSpPr>
        <p:spPr>
          <a:xfrm>
            <a:off x="6370812"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Gestion</a:t>
            </a:r>
          </a:p>
          <a:p>
            <a:pPr algn="ctr" rtl="0"/>
            <a:r>
              <a:rPr lang="fr-CA" b="1">
                <a:solidFill>
                  <a:schemeClr val="accent5"/>
                </a:solidFill>
              </a:rPr>
              <a:t>des symptômes</a:t>
            </a:r>
            <a:endParaRPr lang="en-US" b="1" dirty="0">
              <a:solidFill>
                <a:schemeClr val="accent5"/>
              </a:solidFill>
            </a:endParaRPr>
          </a:p>
        </p:txBody>
      </p:sp>
      <p:sp>
        <p:nvSpPr>
          <p:cNvPr id="23" name="TextBox 22">
            <a:hlinkClick r:id="rId9" action="ppaction://hlinksldjump"/>
          </p:cNvPr>
          <p:cNvSpPr txBox="1"/>
          <p:nvPr/>
        </p:nvSpPr>
        <p:spPr>
          <a:xfrm>
            <a:off x="6370812"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Administration</a:t>
            </a:r>
          </a:p>
          <a:p>
            <a:pPr algn="ctr" rtl="0"/>
            <a:r>
              <a:rPr lang="fr-CA" b="1">
                <a:solidFill>
                  <a:schemeClr val="accent5"/>
                </a:solidFill>
              </a:rPr>
              <a:t>des médicaments</a:t>
            </a:r>
            <a:endParaRPr lang="en-US" b="1" dirty="0">
              <a:solidFill>
                <a:schemeClr val="accent5"/>
              </a:solidFill>
            </a:endParaRPr>
          </a:p>
        </p:txBody>
      </p:sp>
      <p:sp>
        <p:nvSpPr>
          <p:cNvPr id="24" name="TextBox 23">
            <a:hlinkClick r:id="rId10" action="ppaction://hlinksldjump"/>
          </p:cNvPr>
          <p:cNvSpPr txBox="1"/>
          <p:nvPr/>
        </p:nvSpPr>
        <p:spPr>
          <a:xfrm>
            <a:off x="6370812" y="157909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Prévention </a:t>
            </a:r>
          </a:p>
          <a:p>
            <a:pPr algn="ctr" rtl="0"/>
            <a:r>
              <a:rPr lang="fr-CA" b="1">
                <a:solidFill>
                  <a:schemeClr val="accent5"/>
                </a:solidFill>
              </a:rPr>
              <a:t>des infections</a:t>
            </a:r>
            <a:endParaRPr lang="en-US" b="1" dirty="0">
              <a:solidFill>
                <a:schemeClr val="accent5"/>
              </a:solidFill>
            </a:endParaRPr>
          </a:p>
        </p:txBody>
      </p:sp>
      <p:sp>
        <p:nvSpPr>
          <p:cNvPr id="25" name="TextBox 24">
            <a:hlinkClick r:id="rId11" action="ppaction://hlinksldjump"/>
          </p:cNvPr>
          <p:cNvSpPr txBox="1"/>
          <p:nvPr/>
        </p:nvSpPr>
        <p:spPr>
          <a:xfrm>
            <a:off x="6370812" y="2664261"/>
            <a:ext cx="225552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600" b="1" dirty="0">
                <a:solidFill>
                  <a:schemeClr val="accent5"/>
                </a:solidFill>
              </a:rPr>
              <a:t>Précautions pendant le traitement</a:t>
            </a:r>
            <a:endParaRPr lang="en-US" sz="1600" b="1" dirty="0">
              <a:solidFill>
                <a:schemeClr val="accent5"/>
              </a:solidFill>
            </a:endParaRPr>
          </a:p>
        </p:txBody>
      </p:sp>
      <p:sp>
        <p:nvSpPr>
          <p:cNvPr id="31" name="TextBox 30">
            <a:hlinkClick r:id="rId12" action="ppaction://hlinksldjump"/>
          </p:cNvPr>
          <p:cNvSpPr txBox="1"/>
          <p:nvPr/>
        </p:nvSpPr>
        <p:spPr>
          <a:xfrm>
            <a:off x="1975792" y="4816573"/>
            <a:ext cx="225552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fr-CA" sz="1600" b="1" dirty="0">
                <a:solidFill>
                  <a:schemeClr val="accent5"/>
                </a:solidFill>
              </a:rPr>
              <a:t>Précautions pour les tumeurs cérébrales</a:t>
            </a:r>
          </a:p>
        </p:txBody>
      </p:sp>
      <p:sp>
        <p:nvSpPr>
          <p:cNvPr id="33" name="TextBox 32">
            <a:hlinkClick r:id="rId13" action="ppaction://hlinksldjump"/>
          </p:cNvPr>
          <p:cNvSpPr txBox="1"/>
          <p:nvPr/>
        </p:nvSpPr>
        <p:spPr>
          <a:xfrm>
            <a:off x="4836979" y="4816573"/>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fr-CA" b="1">
                <a:solidFill>
                  <a:schemeClr val="accent5"/>
                </a:solidFill>
              </a:rPr>
              <a:t>Soins </a:t>
            </a:r>
          </a:p>
          <a:p>
            <a:pPr algn="ctr" rtl="0"/>
            <a:r>
              <a:rPr lang="fr-CA" b="1">
                <a:solidFill>
                  <a:schemeClr val="accent5"/>
                </a:solidFill>
              </a:rPr>
              <a:t>des plaies</a:t>
            </a:r>
          </a:p>
        </p:txBody>
      </p:sp>
      <p:sp>
        <p:nvSpPr>
          <p:cNvPr id="17" name="TextBox 16">
            <a:hlinkClick r:id="rId14" action="ppaction://hlinksldjump"/>
          </p:cNvPr>
          <p:cNvSpPr txBox="1"/>
          <p:nvPr/>
        </p:nvSpPr>
        <p:spPr>
          <a:xfrm>
            <a:off x="548640" y="2664262"/>
            <a:ext cx="2255520" cy="7386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CCIP </a:t>
            </a:r>
          </a:p>
          <a:p>
            <a:pPr algn="ctr" rtl="0"/>
            <a:r>
              <a:rPr lang="fr-CA" sz="1400" b="1" dirty="0">
                <a:solidFill>
                  <a:schemeClr val="accent5"/>
                </a:solidFill>
              </a:rPr>
              <a:t>(cathéter central inséré par voie périphérique)</a:t>
            </a:r>
            <a:endParaRPr lang="en-US" sz="1400" b="1" dirty="0">
              <a:solidFill>
                <a:schemeClr val="accent5"/>
              </a:solidFill>
            </a:endParaRPr>
          </a:p>
        </p:txBody>
      </p:sp>
      <p:sp>
        <p:nvSpPr>
          <p:cNvPr id="20" name="TextBox 19">
            <a:hlinkClick r:id="rId15" action="ppaction://hlinksldjump"/>
          </p:cNvPr>
          <p:cNvSpPr txBox="1"/>
          <p:nvPr/>
        </p:nvSpPr>
        <p:spPr>
          <a:xfrm>
            <a:off x="548640" y="370683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CVC</a:t>
            </a:r>
          </a:p>
          <a:p>
            <a:pPr algn="ctr" rtl="0"/>
            <a:r>
              <a:rPr lang="fr-CA" b="1">
                <a:solidFill>
                  <a:schemeClr val="accent5"/>
                </a:solidFill>
              </a:rPr>
              <a:t>externe</a:t>
            </a:r>
            <a:endParaRPr lang="en-US" b="1" dirty="0">
              <a:solidFill>
                <a:schemeClr val="accent5"/>
              </a:solidFill>
            </a:endParaRPr>
          </a:p>
        </p:txBody>
      </p:sp>
      <p:sp>
        <p:nvSpPr>
          <p:cNvPr id="21" name="TextBox 20">
            <a:hlinkClick r:id="rId16" action="ppaction://hlinksldjump"/>
          </p:cNvPr>
          <p:cNvSpPr txBox="1"/>
          <p:nvPr/>
        </p:nvSpPr>
        <p:spPr>
          <a:xfrm>
            <a:off x="3459726"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spcBef>
                <a:spcPts val="1200"/>
              </a:spcBef>
            </a:pPr>
            <a:r>
              <a:rPr lang="fr-CA" b="1">
                <a:solidFill>
                  <a:schemeClr val="accent5"/>
                </a:solidFill>
              </a:rPr>
              <a:t>Chambre</a:t>
            </a:r>
          </a:p>
          <a:p>
            <a:pPr algn="ctr" rtl="0"/>
            <a:endParaRPr lang="en-US" b="1" dirty="0">
              <a:solidFill>
                <a:schemeClr val="accent5"/>
              </a:solidFill>
            </a:endParaRPr>
          </a:p>
        </p:txBody>
      </p:sp>
      <p:sp>
        <p:nvSpPr>
          <p:cNvPr id="22" name="CuadroTexto 21">
            <a:extLst>
              <a:ext uri="{FF2B5EF4-FFF2-40B4-BE49-F238E27FC236}">
                <a16:creationId xmlns:a16="http://schemas.microsoft.com/office/drawing/2014/main" id="{8D8D00DD-18D8-4DD3-B5BC-76BFFA28FD5F}"/>
              </a:ext>
            </a:extLst>
          </p:cNvPr>
          <p:cNvSpPr txBox="1"/>
          <p:nvPr/>
        </p:nvSpPr>
        <p:spPr>
          <a:xfrm>
            <a:off x="1304328" y="6284533"/>
            <a:ext cx="5481256" cy="276999"/>
          </a:xfrm>
          <a:prstGeom prst="rect">
            <a:avLst/>
          </a:prstGeom>
          <a:solidFill>
            <a:schemeClr val="accent5"/>
          </a:solidFill>
        </p:spPr>
        <p:txBody>
          <a:bodyPr wrap="square" rtlCol="0">
            <a:spAutoFit/>
          </a:bodyPr>
          <a:lstStyle/>
          <a:p>
            <a:pPr lvl="0"/>
            <a:r>
              <a:rPr lang="fr-CA" sz="1200" dirty="0">
                <a:solidFill>
                  <a:schemeClr val="accent2"/>
                </a:solidFill>
                <a:latin typeface="Times New Roman" panose="02020603050405020304" pitchFamily="18" charset="0"/>
                <a:cs typeface="Times New Roman" panose="02020603050405020304" pitchFamily="18" charset="0"/>
              </a:rPr>
              <a:t>L’expertise mondiale en cancer pédiatrique</a:t>
            </a:r>
            <a:endParaRPr lang="es-AR" sz="12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85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tretch>
            <a:fillRect/>
          </a:stretch>
        </p:blipFill>
        <p:spPr>
          <a:xfrm>
            <a:off x="1" y="0"/>
            <a:ext cx="9144000" cy="6858000"/>
          </a:xfrm>
          <a:prstGeom prst="rect">
            <a:avLst/>
          </a:prstGeom>
        </p:spPr>
      </p:pic>
      <p:sp>
        <p:nvSpPr>
          <p:cNvPr id="6" name="TextBox 5">
            <a:hlinkClick r:id="rId3" action="ppaction://hlinksldjump"/>
          </p:cNvPr>
          <p:cNvSpPr txBox="1"/>
          <p:nvPr/>
        </p:nvSpPr>
        <p:spPr>
          <a:xfrm>
            <a:off x="7248525" y="13687"/>
            <a:ext cx="18954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83569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277100" y="13687"/>
            <a:ext cx="18669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59618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1203"/>
          </a:xfrm>
          <a:prstGeom prst="rect">
            <a:avLst/>
          </a:prstGeom>
        </p:spPr>
      </p:pic>
      <p:sp>
        <p:nvSpPr>
          <p:cNvPr id="6" name="TextBox 5">
            <a:hlinkClick r:id="rId4" action="ppaction://hlinksldjump"/>
          </p:cNvPr>
          <p:cNvSpPr txBox="1"/>
          <p:nvPr/>
        </p:nvSpPr>
        <p:spPr>
          <a:xfrm>
            <a:off x="7239000" y="13687"/>
            <a:ext cx="19050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69120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0"/>
            <a:ext cx="9144000" cy="6858000"/>
          </a:xfrm>
          <a:prstGeom prst="rect">
            <a:avLst/>
          </a:prstGeom>
        </p:spPr>
      </p:pic>
      <p:sp>
        <p:nvSpPr>
          <p:cNvPr id="4" name="TextBox 3">
            <a:hlinkClick r:id="rId4" action="ppaction://hlinksldjump"/>
          </p:cNvPr>
          <p:cNvSpPr txBox="1"/>
          <p:nvPr/>
        </p:nvSpPr>
        <p:spPr>
          <a:xfrm>
            <a:off x="7239000" y="-15809"/>
            <a:ext cx="19050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0707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560"/>
            <a:ext cx="9136236" cy="6854440"/>
          </a:xfrm>
          <a:prstGeom prst="rect">
            <a:avLst/>
          </a:prstGeom>
        </p:spPr>
      </p:pic>
      <p:sp>
        <p:nvSpPr>
          <p:cNvPr id="17" name="TextBox 16">
            <a:hlinkClick r:id="rId4" action="ppaction://hlinksldjump"/>
          </p:cNvPr>
          <p:cNvSpPr txBox="1"/>
          <p:nvPr/>
        </p:nvSpPr>
        <p:spPr>
          <a:xfrm>
            <a:off x="7191375" y="-9673"/>
            <a:ext cx="194856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50922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9673"/>
            <a:ext cx="9139941" cy="6850413"/>
          </a:xfrm>
          <a:prstGeom prst="rect">
            <a:avLst/>
          </a:prstGeom>
        </p:spPr>
      </p:pic>
      <p:sp>
        <p:nvSpPr>
          <p:cNvPr id="17" name="TextBox 16">
            <a:hlinkClick r:id="rId4" action="ppaction://hlinksldjump"/>
          </p:cNvPr>
          <p:cNvSpPr txBox="1"/>
          <p:nvPr/>
        </p:nvSpPr>
        <p:spPr>
          <a:xfrm>
            <a:off x="7229475" y="-9673"/>
            <a:ext cx="191046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829322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9139940" cy="6858000"/>
          </a:xfrm>
          <a:prstGeom prst="rect">
            <a:avLst/>
          </a:prstGeom>
        </p:spPr>
      </p:pic>
      <p:sp>
        <p:nvSpPr>
          <p:cNvPr id="17" name="TextBox 16">
            <a:hlinkClick r:id="rId4" action="ppaction://hlinksldjump"/>
          </p:cNvPr>
          <p:cNvSpPr txBox="1"/>
          <p:nvPr/>
        </p:nvSpPr>
        <p:spPr>
          <a:xfrm>
            <a:off x="7255042" y="-9673"/>
            <a:ext cx="1884899"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2774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39941" cy="6850431"/>
          </a:xfrm>
          <a:prstGeom prst="rect">
            <a:avLst/>
          </a:prstGeom>
        </p:spPr>
      </p:pic>
      <p:sp>
        <p:nvSpPr>
          <p:cNvPr id="17" name="TextBox 16">
            <a:hlinkClick r:id="rId4" action="ppaction://hlinksldjump"/>
          </p:cNvPr>
          <p:cNvSpPr txBox="1"/>
          <p:nvPr/>
        </p:nvSpPr>
        <p:spPr>
          <a:xfrm>
            <a:off x="7086600" y="-9673"/>
            <a:ext cx="205334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82388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
        <p:nvSpPr>
          <p:cNvPr id="4" name="TextBox 3">
            <a:hlinkClick r:id="rId4" action="ppaction://hlinksldjump"/>
          </p:cNvPr>
          <p:cNvSpPr txBox="1"/>
          <p:nvPr/>
        </p:nvSpPr>
        <p:spPr>
          <a:xfrm>
            <a:off x="7255042" y="-15809"/>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450527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44001" cy="6858000"/>
          </a:xfrm>
          <a:prstGeom prst="rect">
            <a:avLst/>
          </a:prstGeom>
        </p:spPr>
      </p:pic>
      <p:sp>
        <p:nvSpPr>
          <p:cNvPr id="14" name="TextBox 13">
            <a:hlinkClick r:id="rId4" action="ppaction://hlinksldjump"/>
          </p:cNvPr>
          <p:cNvSpPr txBox="1"/>
          <p:nvPr/>
        </p:nvSpPr>
        <p:spPr>
          <a:xfrm>
            <a:off x="7134726" y="11159"/>
            <a:ext cx="2009274"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05080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4000" cy="6860265"/>
          </a:xfrm>
          <a:prstGeom prst="rect">
            <a:avLst/>
          </a:prstGeom>
        </p:spPr>
      </p:pic>
      <p:sp>
        <p:nvSpPr>
          <p:cNvPr id="3" name="TextBox 2">
            <a:hlinkClick r:id="rId4" action="ppaction://hlinksldjump"/>
          </p:cNvPr>
          <p:cNvSpPr txBox="1"/>
          <p:nvPr/>
        </p:nvSpPr>
        <p:spPr>
          <a:xfrm>
            <a:off x="7255042" y="-15809"/>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498262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7999"/>
          </a:xfrm>
          <a:prstGeom prst="rect">
            <a:avLst/>
          </a:prstGeom>
        </p:spPr>
      </p:pic>
      <p:sp>
        <p:nvSpPr>
          <p:cNvPr id="15" name="TextBox 14">
            <a:hlinkClick r:id="rId4" action="ppaction://hlinksldjump"/>
          </p:cNvPr>
          <p:cNvSpPr txBox="1"/>
          <p:nvPr/>
        </p:nvSpPr>
        <p:spPr>
          <a:xfrm>
            <a:off x="7230979" y="-16146"/>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371941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4000" cy="6864810"/>
          </a:xfrm>
          <a:prstGeom prst="rect">
            <a:avLst/>
          </a:prstGeom>
        </p:spPr>
      </p:pic>
      <p:sp>
        <p:nvSpPr>
          <p:cNvPr id="4" name="TextBox 3">
            <a:hlinkClick r:id="rId4"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311437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6858000"/>
          </a:xfrm>
          <a:prstGeom prst="rect">
            <a:avLst/>
          </a:prstGeom>
        </p:spPr>
      </p:pic>
      <p:sp>
        <p:nvSpPr>
          <p:cNvPr id="8" name="TextBox 7">
            <a:hlinkClick r:id="rId4" action="ppaction://hlinksldjump"/>
          </p:cNvPr>
          <p:cNvSpPr txBox="1"/>
          <p:nvPr/>
        </p:nvSpPr>
        <p:spPr>
          <a:xfrm>
            <a:off x="7255042" y="-4082"/>
            <a:ext cx="1888958"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4164289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
            <a:ext cx="9144000" cy="6858000"/>
          </a:xfrm>
          <a:prstGeom prst="rect">
            <a:avLst/>
          </a:prstGeom>
        </p:spPr>
      </p:pic>
      <p:sp>
        <p:nvSpPr>
          <p:cNvPr id="8" name="TextBox 7">
            <a:hlinkClick r:id="rId4" action="ppaction://hlinksldjump"/>
          </p:cNvPr>
          <p:cNvSpPr txBox="1"/>
          <p:nvPr/>
        </p:nvSpPr>
        <p:spPr>
          <a:xfrm>
            <a:off x="7267074" y="-4082"/>
            <a:ext cx="187692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
        <p:nvSpPr>
          <p:cNvPr id="13" name="TextBox 12">
            <a:hlinkClick r:id="rId5" action="ppaction://hlinksldjump"/>
          </p:cNvPr>
          <p:cNvSpPr txBox="1"/>
          <p:nvPr/>
        </p:nvSpPr>
        <p:spPr>
          <a:xfrm>
            <a:off x="7267074" y="375227"/>
            <a:ext cx="1876926"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Fin</a:t>
            </a:r>
            <a:endParaRPr lang="en-US" sz="1400" b="1" dirty="0">
              <a:solidFill>
                <a:schemeClr val="accent5"/>
              </a:solidFill>
            </a:endParaRPr>
          </a:p>
        </p:txBody>
      </p:sp>
    </p:spTree>
    <p:extLst>
      <p:ext uri="{BB962C8B-B14F-4D97-AF65-F5344CB8AC3E}">
        <p14:creationId xmlns:p14="http://schemas.microsoft.com/office/powerpoint/2010/main" val="553305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4000" cy="6858000"/>
          </a:xfrm>
          <a:prstGeom prst="rect">
            <a:avLst/>
          </a:prstGeom>
        </p:spPr>
      </p:pic>
      <p:sp>
        <p:nvSpPr>
          <p:cNvPr id="4" name="TextBox 3">
            <a:hlinkClick r:id="rId4"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4265024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9124950" cy="6858000"/>
          </a:xfrm>
          <a:prstGeom prst="rect">
            <a:avLst/>
          </a:prstGeom>
        </p:spPr>
      </p:pic>
      <p:sp>
        <p:nvSpPr>
          <p:cNvPr id="5" name="TextBox 4">
            <a:hlinkClick r:id="rId4" action="ppaction://hlinksldjump"/>
          </p:cNvPr>
          <p:cNvSpPr txBox="1"/>
          <p:nvPr/>
        </p:nvSpPr>
        <p:spPr>
          <a:xfrm>
            <a:off x="7199711" y="166"/>
            <a:ext cx="192524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
        <p:nvSpPr>
          <p:cNvPr id="10" name="TextBox 9">
            <a:hlinkClick r:id="rId5" action="ppaction://hlinksldjump"/>
          </p:cNvPr>
          <p:cNvSpPr txBox="1"/>
          <p:nvPr/>
        </p:nvSpPr>
        <p:spPr>
          <a:xfrm>
            <a:off x="7218760" y="312163"/>
            <a:ext cx="192524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Fin</a:t>
            </a:r>
            <a:endParaRPr lang="en-US" sz="1400" b="1" dirty="0">
              <a:solidFill>
                <a:schemeClr val="accent5"/>
              </a:solidFill>
            </a:endParaRPr>
          </a:p>
        </p:txBody>
      </p:sp>
      <p:sp>
        <p:nvSpPr>
          <p:cNvPr id="11" name="Rectangle 10"/>
          <p:cNvSpPr/>
          <p:nvPr/>
        </p:nvSpPr>
        <p:spPr>
          <a:xfrm>
            <a:off x="-19050" y="2196052"/>
            <a:ext cx="9163050" cy="830997"/>
          </a:xfrm>
          <a:prstGeom prst="rect">
            <a:avLst/>
          </a:prstGeom>
          <a:solidFill>
            <a:schemeClr val="bg2"/>
          </a:solidFill>
        </p:spPr>
        <p:txBody>
          <a:bodyPr wrap="square" rtlCol="0">
            <a:spAutoFit/>
          </a:bodyPr>
          <a:lstStyle/>
          <a:p>
            <a:pPr algn="ctr" rtl="0"/>
            <a:r>
              <a:rPr lang="fr-CA" sz="2400" b="1" i="1">
                <a:solidFill>
                  <a:schemeClr val="accent6"/>
                </a:solidFill>
              </a:rPr>
              <a:t>Insérez les numéros de téléphone de </a:t>
            </a:r>
          </a:p>
          <a:p>
            <a:pPr algn="ctr" rtl="0"/>
            <a:r>
              <a:rPr lang="fr-CA" sz="2400" b="1" i="1">
                <a:solidFill>
                  <a:schemeClr val="accent6"/>
                </a:solidFill>
              </a:rPr>
              <a:t>votre hôpital/clinique ici :</a:t>
            </a:r>
            <a:endParaRPr lang="en-US" sz="2400" b="1" i="1" dirty="0">
              <a:solidFill>
                <a:schemeClr val="accent6"/>
              </a:solidFill>
            </a:endParaRPr>
          </a:p>
        </p:txBody>
      </p:sp>
    </p:spTree>
    <p:extLst>
      <p:ext uri="{BB962C8B-B14F-4D97-AF65-F5344CB8AC3E}">
        <p14:creationId xmlns:p14="http://schemas.microsoft.com/office/powerpoint/2010/main" val="284333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7028" cy="6858000"/>
          </a:xfrm>
          <a:prstGeom prst="rect">
            <a:avLst/>
          </a:prstGeom>
        </p:spPr>
      </p:pic>
      <p:sp>
        <p:nvSpPr>
          <p:cNvPr id="4" name="TextBox 3">
            <a:hlinkClick r:id="rId4"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27070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0"/>
          </a:xfrm>
          <a:prstGeom prst="rect">
            <a:avLst/>
          </a:prstGeom>
        </p:spPr>
      </p:pic>
      <p:sp>
        <p:nvSpPr>
          <p:cNvPr id="6" name="TextBox 5">
            <a:hlinkClick r:id="rId4" action="ppaction://hlinksldjump"/>
          </p:cNvPr>
          <p:cNvSpPr txBox="1"/>
          <p:nvPr/>
        </p:nvSpPr>
        <p:spPr>
          <a:xfrm>
            <a:off x="7315200" y="11159"/>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
        <p:nvSpPr>
          <p:cNvPr id="7" name="TextBox 6">
            <a:hlinkClick r:id="rId5" action="ppaction://hlinksldjump"/>
          </p:cNvPr>
          <p:cNvSpPr txBox="1"/>
          <p:nvPr/>
        </p:nvSpPr>
        <p:spPr>
          <a:xfrm>
            <a:off x="7315200" y="375227"/>
            <a:ext cx="18288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a:solidFill>
                  <a:schemeClr val="accent5"/>
                </a:solidFill>
              </a:rPr>
              <a:t>Fin</a:t>
            </a:r>
            <a:endParaRPr lang="en-US" sz="1400" b="1" dirty="0">
              <a:solidFill>
                <a:schemeClr val="accent5"/>
              </a:solidFill>
            </a:endParaRPr>
          </a:p>
        </p:txBody>
      </p:sp>
    </p:spTree>
    <p:extLst>
      <p:ext uri="{BB962C8B-B14F-4D97-AF65-F5344CB8AC3E}">
        <p14:creationId xmlns:p14="http://schemas.microsoft.com/office/powerpoint/2010/main" val="195956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4000" cy="6860266"/>
          </a:xfrm>
          <a:prstGeom prst="rect">
            <a:avLst/>
          </a:prstGeom>
        </p:spPr>
      </p:pic>
      <p:sp>
        <p:nvSpPr>
          <p:cNvPr id="4" name="TextBox 3">
            <a:hlinkClick r:id="rId4" action="ppaction://hlinksldjump"/>
          </p:cNvPr>
          <p:cNvSpPr txBox="1"/>
          <p:nvPr/>
        </p:nvSpPr>
        <p:spPr>
          <a:xfrm>
            <a:off x="7230979" y="-15809"/>
            <a:ext cx="1913021"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1699781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3999" cy="6858000"/>
          </a:xfrm>
          <a:prstGeom prst="rect">
            <a:avLst/>
          </a:prstGeom>
        </p:spPr>
      </p:pic>
      <p:sp>
        <p:nvSpPr>
          <p:cNvPr id="6" name="Content Placeholder 5"/>
          <p:cNvSpPr>
            <a:spLocks noGrp="1"/>
          </p:cNvSpPr>
          <p:nvPr>
            <p:ph idx="1"/>
          </p:nvPr>
        </p:nvSpPr>
        <p:spPr/>
        <p:txBody>
          <a:bodyPr rtlCol="0"/>
          <a:lstStyle/>
          <a:p>
            <a:pPr marL="0" indent="0" rtl="0">
              <a:buNone/>
            </a:pPr>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4" name="Content Placeholder 5"/>
          <p:cNvSpPr txBox="1">
            <a:spLocks/>
          </p:cNvSpPr>
          <p:nvPr/>
        </p:nvSpPr>
        <p:spPr>
          <a:xfrm>
            <a:off x="542192" y="2113085"/>
            <a:ext cx="8021516" cy="3489433"/>
          </a:xfrm>
          <a:prstGeom prst="rect">
            <a:avLst/>
          </a:prstGeom>
          <a:solidFill>
            <a:schemeClr val="bg2"/>
          </a:solidFill>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dirty="0"/>
          </a:p>
          <a:p>
            <a:pPr rtl="0">
              <a:buFont typeface="Wingdings" panose="05000000000000000000" pitchFamily="2" charset="2"/>
              <a:buNone/>
            </a:pPr>
            <a:r>
              <a:rPr lang="fr-CA" sz="3200" b="1" dirty="0">
                <a:latin typeface="Calibri" pitchFamily="34" charset="0"/>
              </a:rPr>
              <a:t>En journée</a:t>
            </a:r>
            <a:r>
              <a:rPr lang="fr-CA" sz="3200" dirty="0">
                <a:latin typeface="Calibri" pitchFamily="34" charset="0"/>
              </a:rPr>
              <a:t> : __________________________________</a:t>
            </a:r>
          </a:p>
          <a:p>
            <a:pPr marL="0" indent="0" rtl="0">
              <a:buFont typeface="Wingdings" panose="05000000000000000000" pitchFamily="2" charset="2"/>
              <a:buNone/>
            </a:pPr>
            <a:endParaRPr lang="en-US" sz="3200" dirty="0">
              <a:latin typeface="Calibri" pitchFamily="34" charset="0"/>
            </a:endParaRPr>
          </a:p>
          <a:p>
            <a:pPr rtl="0">
              <a:buFont typeface="Wingdings" panose="05000000000000000000" pitchFamily="2" charset="2"/>
              <a:buNone/>
            </a:pPr>
            <a:r>
              <a:rPr lang="fr-CA" sz="3200" b="1" dirty="0">
                <a:latin typeface="Calibri" pitchFamily="34" charset="0"/>
              </a:rPr>
              <a:t>En dehors des heures ouvrables</a:t>
            </a:r>
            <a:r>
              <a:rPr lang="fr-CA" sz="3200" dirty="0">
                <a:latin typeface="Calibri" pitchFamily="34" charset="0"/>
              </a:rPr>
              <a:t> : _________________</a:t>
            </a:r>
          </a:p>
          <a:p>
            <a:pPr rtl="0"/>
            <a:endParaRPr lang="en-US" sz="3200" dirty="0">
              <a:latin typeface="Calibri" pitchFamily="34" charset="0"/>
            </a:endParaRPr>
          </a:p>
          <a:p>
            <a:pPr rtl="0">
              <a:buFont typeface="Wingdings" panose="05000000000000000000" pitchFamily="2" charset="2"/>
              <a:buNone/>
            </a:pPr>
            <a:r>
              <a:rPr lang="fr-CA" sz="3200" b="1" dirty="0">
                <a:latin typeface="Calibri" pitchFamily="34" charset="0"/>
              </a:rPr>
              <a:t>Autre</a:t>
            </a:r>
            <a:r>
              <a:rPr lang="fr-CA" sz="3200" dirty="0">
                <a:latin typeface="Calibri" pitchFamily="34" charset="0"/>
              </a:rPr>
              <a:t> : ______________________________________</a:t>
            </a:r>
            <a:endParaRPr lang="en-US" sz="3200" dirty="0">
              <a:latin typeface="Calibri" pitchFamily="34" charset="0"/>
            </a:endParaRPr>
          </a:p>
        </p:txBody>
      </p:sp>
    </p:spTree>
    <p:extLst>
      <p:ext uri="{BB962C8B-B14F-4D97-AF65-F5344CB8AC3E}">
        <p14:creationId xmlns:p14="http://schemas.microsoft.com/office/powerpoint/2010/main" val="5916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6858000"/>
          </a:xfrm>
          <a:prstGeom prst="rect">
            <a:avLst/>
          </a:prstGeom>
        </p:spPr>
      </p:pic>
      <p:sp>
        <p:nvSpPr>
          <p:cNvPr id="7" name="TextBox 6">
            <a:hlinkClick r:id="rId4" action="ppaction://hlinksldjump"/>
          </p:cNvPr>
          <p:cNvSpPr txBox="1"/>
          <p:nvPr/>
        </p:nvSpPr>
        <p:spPr>
          <a:xfrm>
            <a:off x="7264400" y="88"/>
            <a:ext cx="18796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3094265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3999" cy="6858000"/>
          </a:xfrm>
          <a:prstGeom prst="rect">
            <a:avLst/>
          </a:prstGeom>
        </p:spPr>
      </p:pic>
      <p:sp>
        <p:nvSpPr>
          <p:cNvPr id="6" name="Content Placeholder 5"/>
          <p:cNvSpPr>
            <a:spLocks noGrp="1"/>
          </p:cNvSpPr>
          <p:nvPr>
            <p:ph idx="1"/>
          </p:nvPr>
        </p:nvSpPr>
        <p:spPr/>
        <p:txBody>
          <a:bodyPr rtlCol="0"/>
          <a:lstStyle/>
          <a:p>
            <a:pPr marL="0" indent="0" rtl="0">
              <a:buNone/>
            </a:pPr>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8" name="TextBox 7"/>
          <p:cNvSpPr txBox="1"/>
          <p:nvPr/>
        </p:nvSpPr>
        <p:spPr>
          <a:xfrm>
            <a:off x="614311" y="1967208"/>
            <a:ext cx="793181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lvl="0" algn="ctr">
              <a:buClr>
                <a:srgbClr val="73AD56"/>
              </a:buClr>
            </a:pPr>
            <a:r>
              <a:rPr lang="fr-CA" sz="2800" b="1" i="1" dirty="0">
                <a:solidFill>
                  <a:schemeClr val="accent6"/>
                </a:solidFill>
                <a:latin typeface="Calibri" pitchFamily="34" charset="0"/>
              </a:rPr>
              <a:t>Insérez les consignes de votre hôpital </a:t>
            </a:r>
          </a:p>
          <a:p>
            <a:pPr lvl="0" algn="ctr">
              <a:buClr>
                <a:srgbClr val="73AD56"/>
              </a:buClr>
            </a:pPr>
            <a:r>
              <a:rPr lang="fr-CA" sz="2800" b="1" i="1" dirty="0">
                <a:solidFill>
                  <a:schemeClr val="accent6"/>
                </a:solidFill>
                <a:latin typeface="Calibri" pitchFamily="34" charset="0"/>
              </a:rPr>
              <a:t>en cas de fièvre</a:t>
            </a:r>
            <a:endParaRPr lang="en-US" sz="2800" dirty="0">
              <a:solidFill>
                <a:schemeClr val="accent6"/>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
        <p:nvSpPr>
          <p:cNvPr id="7" name="CuadroTexto 6">
            <a:extLst>
              <a:ext uri="{FF2B5EF4-FFF2-40B4-BE49-F238E27FC236}">
                <a16:creationId xmlns:a16="http://schemas.microsoft.com/office/drawing/2014/main" id="{45DA03EA-B5F6-412E-89B8-7A509325E498}"/>
              </a:ext>
            </a:extLst>
          </p:cNvPr>
          <p:cNvSpPr txBox="1"/>
          <p:nvPr/>
        </p:nvSpPr>
        <p:spPr>
          <a:xfrm>
            <a:off x="1304328" y="6284533"/>
            <a:ext cx="5481256" cy="276999"/>
          </a:xfrm>
          <a:prstGeom prst="rect">
            <a:avLst/>
          </a:prstGeom>
          <a:solidFill>
            <a:schemeClr val="accent5"/>
          </a:solidFill>
        </p:spPr>
        <p:txBody>
          <a:bodyPr wrap="square" rtlCol="0">
            <a:spAutoFit/>
          </a:bodyPr>
          <a:lstStyle/>
          <a:p>
            <a:pPr lvl="0"/>
            <a:r>
              <a:rPr lang="fr-CA" sz="1200" dirty="0">
                <a:solidFill>
                  <a:srgbClr val="73AD56"/>
                </a:solidFill>
                <a:latin typeface="Times New Roman" panose="02020603050405020304" pitchFamily="18" charset="0"/>
                <a:cs typeface="Times New Roman" panose="02020603050405020304" pitchFamily="18" charset="0"/>
              </a:rPr>
              <a:t>L’expertise mondiale en cancer pédiatrique</a:t>
            </a:r>
            <a:endParaRPr lang="es-AR" sz="1200" b="1" dirty="0">
              <a:solidFill>
                <a:srgbClr val="73AD5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48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632601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3522720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6992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
            <a:ext cx="9144000" cy="6858000"/>
          </a:xfrm>
          <a:prstGeom prst="rect">
            <a:avLst/>
          </a:prstGeom>
        </p:spPr>
      </p:pic>
    </p:spTree>
    <p:extLst>
      <p:ext uri="{BB962C8B-B14F-4D97-AF65-F5344CB8AC3E}">
        <p14:creationId xmlns:p14="http://schemas.microsoft.com/office/powerpoint/2010/main" val="667992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3999" cy="6858000"/>
          </a:xfrm>
          <a:prstGeom prst="rect">
            <a:avLst/>
          </a:prstGeom>
        </p:spPr>
      </p:pic>
    </p:spTree>
    <p:extLst>
      <p:ext uri="{BB962C8B-B14F-4D97-AF65-F5344CB8AC3E}">
        <p14:creationId xmlns:p14="http://schemas.microsoft.com/office/powerpoint/2010/main" val="417393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40815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77FFFE5-DD1D-CB4E-9B54-DDBFD97C263A}"/>
              </a:ext>
            </a:extLst>
          </p:cNvPr>
          <p:cNvPicPr>
            <a:picLocks noChangeAspect="1"/>
          </p:cNvPicPr>
          <p:nvPr/>
        </p:nvPicPr>
        <p:blipFill rotWithShape="1">
          <a:blip r:embed="rId3">
            <a:extLst>
              <a:ext uri="{28A0092B-C50C-407E-A947-70E740481C1C}">
                <a14:useLocalDpi xmlns:a14="http://schemas.microsoft.com/office/drawing/2010/main" val="0"/>
              </a:ext>
            </a:extLst>
          </a:blip>
          <a:srcRect l="10751" t="14406" r="32861" b="5441"/>
          <a:stretch/>
        </p:blipFill>
        <p:spPr>
          <a:xfrm>
            <a:off x="2312275" y="286742"/>
            <a:ext cx="4277711" cy="5388845"/>
          </a:xfrm>
          <a:prstGeom prst="rect">
            <a:avLst/>
          </a:prstGeom>
          <a:ln w="57150">
            <a:solidFill>
              <a:srgbClr val="00B0F0"/>
            </a:solidFill>
          </a:ln>
        </p:spPr>
      </p:pic>
    </p:spTree>
    <p:extLst>
      <p:ext uri="{BB962C8B-B14F-4D97-AF65-F5344CB8AC3E}">
        <p14:creationId xmlns:p14="http://schemas.microsoft.com/office/powerpoint/2010/main" val="23877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0" y="0"/>
            <a:ext cx="9144000" cy="6853474"/>
          </a:xfrm>
          <a:prstGeom prst="rect">
            <a:avLst/>
          </a:prstGeom>
        </p:spPr>
      </p:pic>
      <p:sp>
        <p:nvSpPr>
          <p:cNvPr id="18" name="TextBox 17">
            <a:hlinkClick r:id="rId4" action="ppaction://hlinksldjump"/>
          </p:cNvPr>
          <p:cNvSpPr txBox="1"/>
          <p:nvPr/>
        </p:nvSpPr>
        <p:spPr>
          <a:xfrm>
            <a:off x="7167796" y="0"/>
            <a:ext cx="1976204"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
        <p:nvSpPr>
          <p:cNvPr id="13" name="TextBox 12">
            <a:hlinkClick r:id="rId5" action="ppaction://hlinksldjump"/>
          </p:cNvPr>
          <p:cNvSpPr txBox="1"/>
          <p:nvPr/>
        </p:nvSpPr>
        <p:spPr>
          <a:xfrm>
            <a:off x="4329684" y="6213076"/>
            <a:ext cx="89306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CCIP</a:t>
            </a:r>
            <a:endParaRPr lang="en-US" b="1" dirty="0">
              <a:solidFill>
                <a:schemeClr val="accent5"/>
              </a:solidFill>
            </a:endParaRPr>
          </a:p>
        </p:txBody>
      </p:sp>
      <p:sp>
        <p:nvSpPr>
          <p:cNvPr id="14" name="TextBox 13">
            <a:hlinkClick r:id="rId6" action="ppaction://hlinksldjump"/>
          </p:cNvPr>
          <p:cNvSpPr txBox="1"/>
          <p:nvPr/>
        </p:nvSpPr>
        <p:spPr>
          <a:xfrm>
            <a:off x="5372101" y="6214377"/>
            <a:ext cx="1632606"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a:solidFill>
                  <a:schemeClr val="accent5"/>
                </a:solidFill>
              </a:rPr>
              <a:t>CVC externe</a:t>
            </a:r>
            <a:endParaRPr lang="en-US" b="1" dirty="0">
              <a:solidFill>
                <a:schemeClr val="accent5"/>
              </a:solidFill>
            </a:endParaRPr>
          </a:p>
        </p:txBody>
      </p:sp>
      <p:sp>
        <p:nvSpPr>
          <p:cNvPr id="15" name="TextBox 14">
            <a:hlinkClick r:id="rId7" action="ppaction://hlinksldjump"/>
          </p:cNvPr>
          <p:cNvSpPr txBox="1"/>
          <p:nvPr/>
        </p:nvSpPr>
        <p:spPr>
          <a:xfrm>
            <a:off x="7167796" y="6214377"/>
            <a:ext cx="136965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b="1" dirty="0">
                <a:solidFill>
                  <a:schemeClr val="accent5"/>
                </a:solidFill>
              </a:rPr>
              <a:t>Chambre</a:t>
            </a:r>
            <a:endParaRPr lang="en-US" b="1" dirty="0">
              <a:solidFill>
                <a:schemeClr val="accent5"/>
              </a:solidFill>
            </a:endParaRPr>
          </a:p>
        </p:txBody>
      </p:sp>
    </p:spTree>
    <p:extLst>
      <p:ext uri="{BB962C8B-B14F-4D97-AF65-F5344CB8AC3E}">
        <p14:creationId xmlns:p14="http://schemas.microsoft.com/office/powerpoint/2010/main" val="242221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62527"/>
          </a:xfrm>
          <a:prstGeom prst="rect">
            <a:avLst/>
          </a:prstGeom>
        </p:spPr>
      </p:pic>
      <p:sp>
        <p:nvSpPr>
          <p:cNvPr id="4" name="TextBox 3">
            <a:hlinkClick r:id="rId4" action="ppaction://hlinksldjump"/>
          </p:cNvPr>
          <p:cNvSpPr txBox="1"/>
          <p:nvPr/>
        </p:nvSpPr>
        <p:spPr>
          <a:xfrm>
            <a:off x="7213600" y="0"/>
            <a:ext cx="193040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405872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 y="-1"/>
            <a:ext cx="9144001" cy="6858001"/>
          </a:xfrm>
          <a:prstGeom prst="rect">
            <a:avLst/>
          </a:prstGeom>
        </p:spPr>
      </p:pic>
      <p:sp>
        <p:nvSpPr>
          <p:cNvPr id="6" name="TextBox 5">
            <a:hlinkClick r:id="rId4" action="ppaction://hlinksldjump"/>
          </p:cNvPr>
          <p:cNvSpPr txBox="1"/>
          <p:nvPr/>
        </p:nvSpPr>
        <p:spPr>
          <a:xfrm>
            <a:off x="7172325" y="0"/>
            <a:ext cx="19716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268200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7" name="TextBox 6">
            <a:hlinkClick r:id="rId4" action="ppaction://hlinksldjump"/>
          </p:cNvPr>
          <p:cNvSpPr txBox="1"/>
          <p:nvPr/>
        </p:nvSpPr>
        <p:spPr>
          <a:xfrm>
            <a:off x="7134225" y="-15809"/>
            <a:ext cx="2009775"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fr-CA" sz="1400" b="1" dirty="0">
                <a:solidFill>
                  <a:schemeClr val="accent5"/>
                </a:solidFill>
              </a:rPr>
              <a:t>Table des matières</a:t>
            </a:r>
            <a:endParaRPr lang="en-US" sz="1400" b="1" dirty="0">
              <a:solidFill>
                <a:schemeClr val="accent5"/>
              </a:solidFill>
            </a:endParaRPr>
          </a:p>
        </p:txBody>
      </p:sp>
    </p:spTree>
    <p:extLst>
      <p:ext uri="{BB962C8B-B14F-4D97-AF65-F5344CB8AC3E}">
        <p14:creationId xmlns:p14="http://schemas.microsoft.com/office/powerpoint/2010/main" val="753731461"/>
      </p:ext>
    </p:extLst>
  </p:cSld>
  <p:clrMapOvr>
    <a:masterClrMapping/>
  </p:clrMapOvr>
</p:sld>
</file>

<file path=ppt/theme/theme1.xml><?xml version="1.0" encoding="utf-8"?>
<a:theme xmlns:a="http://schemas.openxmlformats.org/drawingml/2006/main" name="Office Theme">
  <a:themeElements>
    <a:clrScheme name="Custom 13">
      <a:dk1>
        <a:srgbClr val="006579"/>
      </a:dk1>
      <a:lt1>
        <a:srgbClr val="D6D6D6"/>
      </a:lt1>
      <a:dk2>
        <a:srgbClr val="81CCDD"/>
      </a:dk2>
      <a:lt2>
        <a:srgbClr val="ECDE29"/>
      </a:lt2>
      <a:accent1>
        <a:srgbClr val="BDBDBD"/>
      </a:accent1>
      <a:accent2>
        <a:srgbClr val="73AD56"/>
      </a:accent2>
      <a:accent3>
        <a:srgbClr val="262626"/>
      </a:accent3>
      <a:accent4>
        <a:srgbClr val="006579"/>
      </a:accent4>
      <a:accent5>
        <a:srgbClr val="FFFFFF"/>
      </a:accent5>
      <a:accent6>
        <a:srgbClr val="000000"/>
      </a:accent6>
      <a:hlink>
        <a:srgbClr val="FFFFFF"/>
      </a:hlink>
      <a:folHlink>
        <a:srgbClr val="00657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4122</TotalTime>
  <Words>5422</Words>
  <Application>Microsoft Macintosh PowerPoint</Application>
  <PresentationFormat>On-screen Show (4:3)</PresentationFormat>
  <Paragraphs>555</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Jeneane Sullivan</dc:creator>
  <cp:lastModifiedBy>Miller, Jeneane S</cp:lastModifiedBy>
  <cp:revision>247</cp:revision>
  <dcterms:created xsi:type="dcterms:W3CDTF">2013-03-07T06:57:49Z</dcterms:created>
  <dcterms:modified xsi:type="dcterms:W3CDTF">2022-02-14T21:11:33Z</dcterms:modified>
</cp:coreProperties>
</file>