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40" r:id="rId2"/>
    <p:sldId id="345" r:id="rId3"/>
    <p:sldId id="302" r:id="rId4"/>
    <p:sldId id="349" r:id="rId5"/>
    <p:sldId id="266" r:id="rId6"/>
    <p:sldId id="279" r:id="rId7"/>
    <p:sldId id="342" r:id="rId8"/>
    <p:sldId id="343" r:id="rId9"/>
    <p:sldId id="344" r:id="rId10"/>
    <p:sldId id="309" r:id="rId11"/>
    <p:sldId id="310" r:id="rId12"/>
    <p:sldId id="311" r:id="rId13"/>
    <p:sldId id="350" r:id="rId14"/>
    <p:sldId id="282" r:id="rId15"/>
    <p:sldId id="351" r:id="rId16"/>
    <p:sldId id="283" r:id="rId17"/>
    <p:sldId id="285" r:id="rId18"/>
    <p:sldId id="313" r:id="rId19"/>
    <p:sldId id="286" r:id="rId20"/>
    <p:sldId id="290" r:id="rId21"/>
    <p:sldId id="291" r:id="rId22"/>
    <p:sldId id="328" r:id="rId23"/>
    <p:sldId id="292" r:id="rId24"/>
    <p:sldId id="314" r:id="rId25"/>
    <p:sldId id="337" r:id="rId26"/>
    <p:sldId id="294" r:id="rId27"/>
    <p:sldId id="320" r:id="rId28"/>
    <p:sldId id="321" r:id="rId29"/>
    <p:sldId id="322" r:id="rId30"/>
    <p:sldId id="327" r:id="rId31"/>
    <p:sldId id="323" r:id="rId32"/>
    <p:sldId id="324" r:id="rId33"/>
    <p:sldId id="338" r:id="rId34"/>
    <p:sldId id="295" r:id="rId35"/>
    <p:sldId id="330" r:id="rId36"/>
    <p:sldId id="331" r:id="rId37"/>
    <p:sldId id="332" r:id="rId38"/>
    <p:sldId id="341" r:id="rId39"/>
    <p:sldId id="296" r:id="rId40"/>
    <p:sldId id="298" r:id="rId41"/>
    <p:sldId id="339" r:id="rId42"/>
    <p:sldId id="301" r:id="rId43"/>
    <p:sldId id="333" r:id="rId44"/>
    <p:sldId id="352" r:id="rId45"/>
    <p:sldId id="299" r:id="rId46"/>
    <p:sldId id="353" r:id="rId47"/>
    <p:sldId id="300" r:id="rId48"/>
    <p:sldId id="354" r:id="rId49"/>
    <p:sldId id="334" r:id="rId50"/>
    <p:sldId id="335" r:id="rId51"/>
    <p:sldId id="336" r:id="rId52"/>
    <p:sldId id="308" r:id="rId53"/>
    <p:sldId id="304" r:id="rId54"/>
    <p:sldId id="346" r:id="rId55"/>
    <p:sldId id="348" r:id="rId56"/>
    <p:sldId id="347" r:id="rId57"/>
    <p:sldId id="355" r:id="rId58"/>
  </p:sldIdLst>
  <p:sldSz cx="9144000" cy="6858000" type="screen4x3"/>
  <p:notesSz cx="6858000" cy="9144000"/>
  <p:defaultTextStyle>
    <a:defPPr rtl="0">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Jeneane E" initials="SJE" lastIdx="9" clrIdx="0"/>
  <p:cmAuthor id="2" name="Wendy Landier" initials="WL" lastIdx="27" clrIdx="1"/>
  <p:cmAuthor id="3" name="Lanipua and Joel Nayre" initials="" lastIdx="5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76CFE6"/>
    <a:srgbClr val="73AE57"/>
    <a:srgbClr val="006579"/>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0" autoAdjust="0"/>
    <p:restoredTop sz="94558" autoAdjust="0"/>
  </p:normalViewPr>
  <p:slideViewPr>
    <p:cSldViewPr snapToGrid="0" showGuides="1">
      <p:cViewPr varScale="1">
        <p:scale>
          <a:sx n="121" d="100"/>
          <a:sy n="121" d="100"/>
        </p:scale>
        <p:origin x="1136" y="176"/>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2" d="100"/>
          <a:sy n="72" d="100"/>
        </p:scale>
        <p:origin x="343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6/10/2019</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B3E9208-8A84-4205-96E0-9B8811C00D9D}" type="slidenum">
              <a:rPr lang="en-US" smtClean="0"/>
              <a:pPr rtl="0"/>
              <a:t>‹#›</a:t>
            </a:fld>
            <a:endParaRPr lang="en-US"/>
          </a:p>
        </p:txBody>
      </p:sp>
    </p:spTree>
    <p:extLst>
      <p:ext uri="{BB962C8B-B14F-4D97-AF65-F5344CB8AC3E}">
        <p14:creationId xmlns:p14="http://schemas.microsoft.com/office/powerpoint/2010/main" val="124350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20000"/>
              </a:lnSpc>
            </a:pPr>
            <a:r>
              <a:rPr lang="es-ES" b="1" dirty="0"/>
              <a:t>Como Cuidar a Su Hijo en Casa</a:t>
            </a:r>
            <a:endParaRPr lang="en-US" b="1" dirty="0"/>
          </a:p>
          <a:p>
            <a:pPr rtl="0">
              <a:lnSpc>
                <a:spcPct val="120000"/>
              </a:lnSpc>
            </a:pPr>
            <a:endParaRPr lang="es-US" dirty="0"/>
          </a:p>
          <a:p>
            <a:pPr marL="171450" indent="-171450" rtl="0">
              <a:lnSpc>
                <a:spcPct val="120000"/>
              </a:lnSpc>
              <a:buFont typeface="Arial" panose="020B0604020202020204" pitchFamily="34" charset="0"/>
              <a:buChar char="•"/>
            </a:pPr>
            <a:r>
              <a:rPr lang="es-US" dirty="0"/>
              <a:t>Entendemos que este es un momento abrumador y estresante para usted y su familia. </a:t>
            </a:r>
          </a:p>
          <a:p>
            <a:pPr marL="171450" indent="-171450" rtl="0">
              <a:lnSpc>
                <a:spcPct val="120000"/>
              </a:lnSpc>
              <a:buFont typeface="Arial" panose="020B0604020202020204" pitchFamily="34" charset="0"/>
              <a:buChar char="•"/>
            </a:pPr>
            <a:r>
              <a:rPr lang="es-US" dirty="0"/>
              <a:t>Nuestro objetivo es ayudarlos a concentrarse en la </a:t>
            </a:r>
            <a:r>
              <a:rPr lang="es-US" b="1" dirty="0"/>
              <a:t>información más importante </a:t>
            </a:r>
            <a:r>
              <a:rPr lang="es-US" dirty="0"/>
              <a:t> que necesitan en este momento. </a:t>
            </a:r>
          </a:p>
          <a:p>
            <a:pPr marL="171450" indent="-171450" rtl="0">
              <a:lnSpc>
                <a:spcPct val="120000"/>
              </a:lnSpc>
              <a:buFont typeface="Arial" panose="020B0604020202020204" pitchFamily="34" charset="0"/>
              <a:buChar char="•"/>
            </a:pPr>
            <a:r>
              <a:rPr lang="es-US" dirty="0"/>
              <a:t>Seguiremos revisando la información importante con usted a lo largo del tratamiento de su hijo. </a:t>
            </a:r>
          </a:p>
          <a:p>
            <a:pPr marL="171450" indent="-171450" rtl="0">
              <a:lnSpc>
                <a:spcPct val="120000"/>
              </a:lnSpc>
              <a:buFont typeface="Arial" panose="020B0604020202020204" pitchFamily="34" charset="0"/>
              <a:buChar char="•"/>
            </a:pPr>
            <a:r>
              <a:rPr lang="es-US" dirty="0"/>
              <a:t>Siéntase siempre con la libertad para detenerme si desea hacer preguntas y también para hacerlas a cualquier miembro de su equipo de atención médica.</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1</a:t>
            </a:fld>
            <a:endParaRPr lang="en-US"/>
          </a:p>
        </p:txBody>
      </p:sp>
    </p:spTree>
    <p:extLst>
      <p:ext uri="{BB962C8B-B14F-4D97-AF65-F5344CB8AC3E}">
        <p14:creationId xmlns:p14="http://schemas.microsoft.com/office/powerpoint/2010/main" val="201882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US" b="1" dirty="0"/>
              <a:t>Cómo hablar con su hijo sobre el cáncer</a:t>
            </a:r>
            <a:endParaRPr lang="en-US" b="1" dirty="0"/>
          </a:p>
          <a:p>
            <a:pPr marL="171450" indent="-171450" rtl="0">
              <a:buFont typeface="Arial" panose="020B0604020202020204" pitchFamily="34" charset="0"/>
              <a:buChar char="•"/>
            </a:pPr>
            <a:r>
              <a:rPr lang="es-US" dirty="0"/>
              <a:t>Los niños de distintas edades entienden y reaccionan de manera diferente al cáncer y a su tratamiento.</a:t>
            </a:r>
          </a:p>
          <a:p>
            <a:pPr marL="171450" indent="-171450" rtl="0">
              <a:buFont typeface="Arial" panose="020B0604020202020204" pitchFamily="34" charset="0"/>
              <a:buChar char="•"/>
            </a:pPr>
            <a:r>
              <a:rPr lang="es-US" dirty="0"/>
              <a:t>Muchas cosas pueden afectar la forma en que su hijo se enfrenta al cáncer, incluso su edad, personalidad, estilo para afrontar los problemas, sistema de apoyo y plan de tratamiento.</a:t>
            </a:r>
          </a:p>
          <a:p>
            <a:pPr marL="171450" indent="-171450" rtl="0">
              <a:buFont typeface="Arial" panose="020B0604020202020204" pitchFamily="34" charset="0"/>
              <a:buChar char="•"/>
            </a:pPr>
            <a:r>
              <a:rPr lang="es-ES" dirty="0"/>
              <a:t>Muchas veces los padres encuentran dificultades para poder hablar con sus hijos sobre el </a:t>
            </a:r>
            <a:r>
              <a:rPr lang="es-ES" dirty="0" err="1"/>
              <a:t>cancer</a:t>
            </a:r>
            <a:r>
              <a:rPr lang="es-US" dirty="0"/>
              <a:t>.</a:t>
            </a:r>
          </a:p>
          <a:p>
            <a:pPr marL="171450" indent="-171450" rtl="0">
              <a:buFont typeface="Arial" panose="020B0604020202020204" pitchFamily="34" charset="0"/>
              <a:buChar char="•"/>
            </a:pPr>
            <a:r>
              <a:rPr lang="es-US" dirty="0"/>
              <a:t>Años de experiencia nos han enseñado que no informarle a su hijo sobre su diagnóstico y plan de tratamiento puede ser perjudicial.</a:t>
            </a:r>
          </a:p>
          <a:p>
            <a:pPr marL="171450" indent="-171450" rtl="0">
              <a:buFont typeface="Arial" panose="020B0604020202020204" pitchFamily="34" charset="0"/>
              <a:buChar char="•"/>
            </a:pPr>
            <a:r>
              <a:rPr lang="es-US" dirty="0"/>
              <a:t>Ellos pueden percibir con rapidez cuando algo no está bien. Necesitan saber que pueden confiar en que sus padres siempre les dirán la verdad.</a:t>
            </a:r>
          </a:p>
          <a:p>
            <a:pPr marL="171450" indent="-171450" rtl="0">
              <a:buFont typeface="Arial" panose="020B0604020202020204" pitchFamily="34" charset="0"/>
              <a:buChar char="•"/>
            </a:pPr>
            <a:r>
              <a:rPr lang="es-US" dirty="0"/>
              <a:t>Hay miembros de su equipo de atención médica que están disponibles para ayudarlo a usted y a su hijo a sobrellevar la situación.</a:t>
            </a:r>
          </a:p>
          <a:p>
            <a:pPr marL="171450" indent="-171450" rtl="0">
              <a:buFont typeface="Arial" panose="020B0604020202020204" pitchFamily="34" charset="0"/>
              <a:buChar char="•"/>
            </a:pPr>
            <a:r>
              <a:rPr lang="es-US" dirty="0"/>
              <a:t>Hable con su equipo de atención médica sobre sus necesidades con el fin de obtener el apoyo correcto.</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10</a:t>
            </a:fld>
            <a:endParaRPr lang="en-US"/>
          </a:p>
        </p:txBody>
      </p:sp>
    </p:spTree>
    <p:extLst>
      <p:ext uri="{BB962C8B-B14F-4D97-AF65-F5344CB8AC3E}">
        <p14:creationId xmlns:p14="http://schemas.microsoft.com/office/powerpoint/2010/main" val="125451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US" b="1" dirty="0"/>
              <a:t>Ensayos clínicos</a:t>
            </a:r>
            <a:endParaRPr lang="en-US" b="1" dirty="0"/>
          </a:p>
          <a:p>
            <a:pPr marL="171450" indent="-171450" rtl="0">
              <a:buFont typeface="Arial" panose="020B0604020202020204" pitchFamily="34" charset="0"/>
              <a:buChar char="•"/>
            </a:pPr>
            <a:r>
              <a:rPr lang="es-US" dirty="0"/>
              <a:t>La mayoría de los niños con cáncer son tratados en ensayos clínicos.</a:t>
            </a:r>
          </a:p>
          <a:p>
            <a:pPr marL="171450" indent="-171450" rtl="0">
              <a:buFont typeface="Arial" panose="020B0604020202020204" pitchFamily="34" charset="0"/>
              <a:buChar char="•"/>
            </a:pPr>
            <a:r>
              <a:rPr lang="es-US" dirty="0"/>
              <a:t>Los ensayos clínicos son estudios de investigación que se hacen para ayudar al equipo de atención médica a entender más sobre las enfermedades como el cáncer y la mejor forma de tratarlas.</a:t>
            </a:r>
          </a:p>
          <a:p>
            <a:pPr marL="171450" indent="-171450" rtl="0">
              <a:buFont typeface="Arial" panose="020B0604020202020204" pitchFamily="34" charset="0"/>
              <a:buChar char="•"/>
            </a:pPr>
            <a:r>
              <a:rPr lang="es-US" dirty="0"/>
              <a:t>El progreso en el tratamiento del cáncer infantil ha sido posible gracias a los ensayos clínicos.</a:t>
            </a:r>
          </a:p>
          <a:p>
            <a:pPr marL="171450" indent="-171450" rtl="0">
              <a:buFont typeface="Arial" panose="020B0604020202020204" pitchFamily="34" charset="0"/>
              <a:buChar char="•"/>
            </a:pPr>
            <a:r>
              <a:rPr lang="es-ES" dirty="0"/>
              <a:t>El Grupo de Oncología Infantil</a:t>
            </a:r>
            <a:r>
              <a:rPr lang="es-ES" baseline="0" dirty="0"/>
              <a:t> </a:t>
            </a:r>
            <a:r>
              <a:rPr lang="es-US" dirty="0"/>
              <a:t>es el grupo de ensayos clínicos pediátricos más grande del mundo; COG ha tratado a más niños con cáncer que cualquier otra organización.</a:t>
            </a:r>
          </a:p>
          <a:p>
            <a:pPr marL="171450" indent="-171450" rtl="0">
              <a:buFont typeface="Arial" panose="020B0604020202020204" pitchFamily="34" charset="0"/>
              <a:buChar char="•"/>
            </a:pPr>
            <a:r>
              <a:rPr lang="es-US" dirty="0"/>
              <a:t>Médicos, enfermeros y otros expertos de todo el mundo trabajan en forma constante para mejorar los tratamientos para el cáncer infantil.</a:t>
            </a:r>
          </a:p>
          <a:p>
            <a:pPr marL="171450" indent="-171450" rtl="0">
              <a:buFont typeface="Arial" panose="020B0604020202020204" pitchFamily="34" charset="0"/>
              <a:buChar char="•"/>
            </a:pPr>
            <a:r>
              <a:rPr lang="es-US" dirty="0"/>
              <a:t>Su médico y su equipo de atención médica le informarán si hay algún ensayo clínico disponible para su hijo.</a:t>
            </a:r>
          </a:p>
          <a:p>
            <a:pPr marL="171450" indent="-171450" rtl="0">
              <a:buFont typeface="Arial" panose="020B0604020202020204" pitchFamily="34" charset="0"/>
              <a:buChar char="•"/>
            </a:pPr>
            <a:r>
              <a:rPr lang="es-US" dirty="0"/>
              <a:t>Siempre puede elegir si su hijo participará o no en el estudio.</a:t>
            </a:r>
          </a:p>
          <a:p>
            <a:pPr marL="171450" indent="-171450" rtl="0">
              <a:buFont typeface="Arial" panose="020B0604020202020204" pitchFamily="34" charset="0"/>
              <a:buChar char="•"/>
            </a:pPr>
            <a:r>
              <a:rPr lang="es-US" dirty="0"/>
              <a:t>Si elige que participe, deberá primero dar su consentimiento. Es lo que se llama consentimiento informado. </a:t>
            </a:r>
          </a:p>
          <a:p>
            <a:pPr marL="171450" indent="-171450" rtl="0">
              <a:buFont typeface="Arial" panose="020B0604020202020204" pitchFamily="34" charset="0"/>
              <a:buChar char="•"/>
            </a:pPr>
            <a:r>
              <a:rPr lang="es-ES" dirty="0"/>
              <a:t>Puede hablar con su equipo de atención médica para saber mas sobre este tema</a:t>
            </a:r>
            <a:r>
              <a:rPr lang="es-US" dirty="0"/>
              <a:t>.</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11</a:t>
            </a:fld>
            <a:endParaRPr lang="en-US"/>
          </a:p>
        </p:txBody>
      </p:sp>
    </p:spTree>
    <p:extLst>
      <p:ext uri="{BB962C8B-B14F-4D97-AF65-F5344CB8AC3E}">
        <p14:creationId xmlns:p14="http://schemas.microsoft.com/office/powerpoint/2010/main" val="104778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es-ES" dirty="0"/>
              <a:t>Esta página de Generalidades Sobre el Tratamiento se incluye al principio de la Manual Para Personas Recientemente Diagnosticadas. </a:t>
            </a:r>
          </a:p>
          <a:p>
            <a:pPr marL="171450" indent="-171450" rtl="0">
              <a:buFont typeface="Arial" panose="020B0604020202020204" pitchFamily="34" charset="0"/>
              <a:buChar char="•"/>
            </a:pPr>
            <a:r>
              <a:rPr lang="es-US" dirty="0"/>
              <a:t>Puede usarla para registrar el diagnóstico de su hijo y la información importante sobre su tratamiento.</a:t>
            </a:r>
          </a:p>
          <a:p>
            <a:pPr marL="171450" indent="-171450" rtl="0">
              <a:buFont typeface="Arial" panose="020B0604020202020204" pitchFamily="34" charset="0"/>
              <a:buChar char="•"/>
            </a:pPr>
            <a:r>
              <a:rPr lang="es-US" dirty="0"/>
              <a:t>También puede registrar a qué números telefónicos llamar cuando necesite ayuda.</a:t>
            </a:r>
          </a:p>
          <a:p>
            <a:pPr marL="171450" indent="-171450" rtl="0">
              <a:buFont typeface="Arial" panose="020B0604020202020204" pitchFamily="34" charset="0"/>
              <a:buChar char="•"/>
            </a:pPr>
            <a:r>
              <a:rPr lang="es-ES" dirty="0"/>
              <a:t>Pídale a su equipo de atención médica que le ayude a completar la página de Generalidades Sobre el Tratamiento antes de volver a casa.</a:t>
            </a:r>
          </a:p>
          <a:p>
            <a:pPr marL="171450" indent="-171450" rtl="0">
              <a:buFont typeface="Arial" panose="020B0604020202020204" pitchFamily="34" charset="0"/>
              <a:buChar char="•"/>
            </a:pPr>
            <a:r>
              <a:rPr lang="es-US" dirty="0"/>
              <a:t>Lleve siempre con usted esta página de Generalidades Sobre el Tratamiento y muéstrela cuando sea necesario, como cuando visita la sala de emergencias.</a:t>
            </a:r>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12</a:t>
            </a:fld>
            <a:endParaRPr lang="en-US"/>
          </a:p>
        </p:txBody>
      </p:sp>
    </p:spTree>
    <p:extLst>
      <p:ext uri="{BB962C8B-B14F-4D97-AF65-F5344CB8AC3E}">
        <p14:creationId xmlns:p14="http://schemas.microsoft.com/office/powerpoint/2010/main" val="172404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13</a:t>
            </a:fld>
            <a:endParaRPr lang="en-US"/>
          </a:p>
        </p:txBody>
      </p:sp>
    </p:spTree>
    <p:extLst>
      <p:ext uri="{BB962C8B-B14F-4D97-AF65-F5344CB8AC3E}">
        <p14:creationId xmlns:p14="http://schemas.microsoft.com/office/powerpoint/2010/main" val="300122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algn="l" rtl="0">
              <a:buFont typeface="Arial" panose="020B0604020202020204" pitchFamily="34" charset="0"/>
              <a:buNone/>
            </a:pPr>
            <a:r>
              <a:rPr lang="es-ES" b="1" dirty="0"/>
              <a:t>Cómo contactar con su equipo de atención médica </a:t>
            </a:r>
          </a:p>
          <a:p>
            <a:pPr marL="171450" indent="-171450" algn="l" rtl="0">
              <a:buFont typeface="Arial" panose="020B0604020202020204" pitchFamily="34" charset="0"/>
              <a:buChar char="•"/>
            </a:pPr>
            <a:r>
              <a:rPr lang="es-US" i="0" dirty="0"/>
              <a:t>Es importante saber a quién llamar si su hijo presenta un problema de emergencia o de atención médica urgente.  </a:t>
            </a:r>
          </a:p>
          <a:p>
            <a:pPr marL="171450" indent="-171450" algn="l" rtl="0">
              <a:buFont typeface="Arial" panose="020B0604020202020204" pitchFamily="34" charset="0"/>
              <a:buChar char="•"/>
            </a:pPr>
            <a:r>
              <a:rPr lang="es-US" i="0" dirty="0"/>
              <a:t>Guarde estos números de teléfono importantes con usted en todo momento.  </a:t>
            </a:r>
          </a:p>
          <a:p>
            <a:pPr marL="171450" indent="-171450" algn="l" rtl="0">
              <a:buFont typeface="Arial" panose="020B0604020202020204" pitchFamily="34" charset="0"/>
              <a:buChar char="•"/>
            </a:pPr>
            <a:r>
              <a:rPr lang="es-US" i="0" dirty="0"/>
              <a:t>Puede escribir estos números de teléfono en la página de Generalidades Sobre el Tratamiento.  </a:t>
            </a:r>
          </a:p>
          <a:p>
            <a:pPr marL="171450" indent="-171450" algn="l" rtl="0">
              <a:buFont typeface="Arial" panose="020B0604020202020204" pitchFamily="34" charset="0"/>
              <a:buChar char="•"/>
            </a:pPr>
            <a:r>
              <a:rPr lang="es-US" i="0" dirty="0"/>
              <a:t>Si otra persona va a cuidar a su hijo, asegúrese de que también tenga estos números de teléfono importantes y de que comprenda cuándo debe pedir ayuda.</a:t>
            </a:r>
          </a:p>
          <a:p>
            <a:pPr algn="l" rtl="0"/>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Nota: ingrese la información específica de su hospital aquí. Puede quitar el fondo amarillo de la casilla de texto una vez que haya introducido la información de su hospital.</a:t>
            </a:r>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14</a:t>
            </a:fld>
            <a:endParaRPr lang="en-US"/>
          </a:p>
        </p:txBody>
      </p:sp>
    </p:spTree>
    <p:extLst>
      <p:ext uri="{BB962C8B-B14F-4D97-AF65-F5344CB8AC3E}">
        <p14:creationId xmlns:p14="http://schemas.microsoft.com/office/powerpoint/2010/main" val="42305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15</a:t>
            </a:fld>
            <a:endParaRPr lang="en-US"/>
          </a:p>
        </p:txBody>
      </p:sp>
    </p:spTree>
    <p:extLst>
      <p:ext uri="{BB962C8B-B14F-4D97-AF65-F5344CB8AC3E}">
        <p14:creationId xmlns:p14="http://schemas.microsoft.com/office/powerpoint/2010/main" val="79543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es-US" b="1" dirty="0"/>
              <a:t>Ayuda de emergencia</a:t>
            </a:r>
            <a:endParaRPr lang="en-US" b="1" dirty="0"/>
          </a:p>
          <a:p>
            <a:pPr algn="l" rtl="0"/>
            <a:r>
              <a:rPr lang="es-US" dirty="0"/>
              <a:t>A veces, los niños con cáncer tendrán síntomas que son señales de advertencia de una afección grave. El equipo de atención los considera un indicio de emergencia.  Si ese es el caso, debe tomar medidas cuanto antes.</a:t>
            </a:r>
          </a:p>
          <a:p>
            <a:pPr algn="l" rtl="0"/>
            <a:endParaRPr lang="en-US" i="1" dirty="0"/>
          </a:p>
          <a:p>
            <a:pPr algn="l" rtl="0"/>
            <a:r>
              <a:rPr lang="es-US" i="0" dirty="0"/>
              <a:t>Llame al 911 inmediatamente si su hijo:</a:t>
            </a:r>
          </a:p>
          <a:p>
            <a:pPr marL="171450" indent="-171450" algn="l" rtl="0">
              <a:buFont typeface="Arial" panose="020B0604020202020204" pitchFamily="34" charset="0"/>
              <a:buChar char="•"/>
            </a:pPr>
            <a:r>
              <a:rPr lang="es-US" i="0" dirty="0"/>
              <a:t>No respira o tiene una grave dificultad para respirar </a:t>
            </a:r>
          </a:p>
          <a:p>
            <a:pPr marL="171450" indent="-171450" algn="l" rtl="0">
              <a:buFont typeface="Arial" panose="020B0604020202020204" pitchFamily="34" charset="0"/>
              <a:buChar char="•"/>
            </a:pPr>
            <a:r>
              <a:rPr lang="es-US" i="0" dirty="0"/>
              <a:t>La piel o los labios se ven azules.</a:t>
            </a:r>
          </a:p>
          <a:p>
            <a:pPr marL="171450" indent="-171450" algn="l" rtl="0">
              <a:buFont typeface="Arial" panose="020B0604020202020204" pitchFamily="34" charset="0"/>
              <a:buChar char="•"/>
            </a:pPr>
            <a:r>
              <a:rPr lang="es-US" i="0" dirty="0"/>
              <a:t>Está sufriendo una convulsión y no le han dicho cómo manejar esto en casa.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se despierta cuando usted intenta despertarlo (a esto se conoce como pérdida del conocimiento).</a:t>
            </a:r>
          </a:p>
          <a:p>
            <a:pPr marL="0" indent="0" algn="l" rtl="0">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i="1" dirty="0"/>
              <a:t>Nota: esta diapositiva se aplica a los hospitales en los Estados Unidos y Canadá. Inserte la diapositiva de respuesta de emergencia adecuada del hospital para otros países.</a:t>
            </a:r>
          </a:p>
          <a:p>
            <a:pPr marL="0" indent="0" algn="l" rtl="0">
              <a:buFont typeface="Arial" panose="020B0604020202020204" pitchFamily="34" charset="0"/>
              <a:buNone/>
            </a:pP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16</a:t>
            </a:fld>
            <a:endParaRPr lang="en-US"/>
          </a:p>
        </p:txBody>
      </p:sp>
    </p:spTree>
    <p:extLst>
      <p:ext uri="{BB962C8B-B14F-4D97-AF65-F5344CB8AC3E}">
        <p14:creationId xmlns:p14="http://schemas.microsoft.com/office/powerpoint/2010/main" val="33553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Cuándo llamar para pedir ayuda inmediata</a:t>
            </a:r>
            <a:endParaRPr lang="en-US" b="1" dirty="0"/>
          </a:p>
          <a:p>
            <a:pPr marL="171450" indent="-171450" algn="l" rtl="0">
              <a:buFont typeface="Arial" panose="020B0604020202020204" pitchFamily="34" charset="0"/>
              <a:buChar char="•"/>
            </a:pPr>
            <a:r>
              <a:rPr lang="es-US" dirty="0"/>
              <a:t>La fiebre puede ser síntoma de una infección grave. </a:t>
            </a:r>
          </a:p>
          <a:p>
            <a:pPr marL="171450" indent="-171450" algn="l" rtl="0">
              <a:buFont typeface="Arial" panose="020B0604020202020204" pitchFamily="34" charset="0"/>
              <a:buChar char="•"/>
            </a:pPr>
            <a:r>
              <a:rPr lang="es-US" dirty="0"/>
              <a:t>Los niños que reciben tratamiento para el cáncer tienen un alto riesgo de contraer infecciones graves. </a:t>
            </a:r>
          </a:p>
          <a:p>
            <a:pPr marL="171450" indent="-171450" algn="l" rtl="0">
              <a:buFont typeface="Arial" panose="020B0604020202020204" pitchFamily="34" charset="0"/>
              <a:buChar char="•"/>
            </a:pPr>
            <a:r>
              <a:rPr lang="es-US" dirty="0"/>
              <a:t>Si su hijo tiene fiebre y no obtiene atención médica de inmediato, podría enfermarse gravemente, y eso podría poner en riesgo su vida. </a:t>
            </a:r>
          </a:p>
          <a:p>
            <a:pPr marL="171450" indent="-171450" algn="l" rtl="0">
              <a:buFont typeface="Arial" panose="020B0604020202020204" pitchFamily="34" charset="0"/>
              <a:buChar char="•"/>
            </a:pPr>
            <a:r>
              <a:rPr lang="es-US" dirty="0"/>
              <a:t>Llame de inmediato a su equipo de atención médica si su hijo tiene fiebre. No espere a que abra la clínica.</a:t>
            </a:r>
          </a:p>
          <a:p>
            <a:pPr marL="628650" lvl="1" indent="-171450" algn="l" rtl="0">
              <a:buFont typeface="Arial" panose="020B0604020202020204" pitchFamily="34" charset="0"/>
              <a:buChar char="•"/>
            </a:pPr>
            <a:r>
              <a:rPr lang="es-US" dirty="0"/>
              <a:t>NO administre a su hijo aspirinas (salicilato), acetaminofén (</a:t>
            </a:r>
            <a:r>
              <a:rPr lang="es-US" dirty="0" err="1"/>
              <a:t>Tylenol</a:t>
            </a:r>
            <a:r>
              <a:rPr lang="es-US" dirty="0"/>
              <a:t>®) ni ibuprofeno (</a:t>
            </a:r>
            <a:r>
              <a:rPr lang="es-US" dirty="0" err="1"/>
              <a:t>Motrin</a:t>
            </a:r>
            <a:r>
              <a:rPr lang="es-US" dirty="0"/>
              <a:t>®, </a:t>
            </a:r>
            <a:r>
              <a:rPr lang="es-US" dirty="0" err="1"/>
              <a:t>Advil</a:t>
            </a:r>
            <a:r>
              <a:rPr lang="es-US" dirty="0"/>
              <a:t>® y </a:t>
            </a:r>
            <a:r>
              <a:rPr lang="es-US" dirty="0" err="1"/>
              <a:t>Pediaprofen</a:t>
            </a:r>
            <a:r>
              <a:rPr lang="es-US" dirty="0"/>
              <a:t>™), a menos que se lo indique alguien de su equipo de atención médica. </a:t>
            </a:r>
          </a:p>
          <a:p>
            <a:pPr marL="171450" lvl="0" indent="-171450" algn="l" rtl="0">
              <a:buFont typeface="Arial" panose="020B0604020202020204" pitchFamily="34" charset="0"/>
              <a:buChar char="•"/>
            </a:pPr>
            <a:r>
              <a:rPr lang="es-US" dirty="0"/>
              <a:t>A veces, puede producirse una infección sin fiebre. Siempre que su hijo tenga escalofríos o que a usted le preocupe que no se vea bien, incluso si no tiene fiebre, llame de inmediato a su equipo de atención médica. No espere a que abra la clínica. </a:t>
            </a:r>
          </a:p>
          <a:p>
            <a:pPr marL="171450" lvl="0" indent="-171450" algn="l" rtl="0">
              <a:buFont typeface="Arial" panose="020B0604020202020204" pitchFamily="34" charset="0"/>
              <a:buChar char="•"/>
            </a:pPr>
            <a:r>
              <a:rPr lang="es-US" dirty="0"/>
              <a:t>Si se enferma o tiene fiebre, hay una probabilidad de que deban internar a su hijo en el hospital para administrarle antibióticos y atención. </a:t>
            </a: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i="1" dirty="0"/>
              <a:t>Nota: Introduzca los números de teléfono de su hospital/clínica. Puede quitar el fondo amarillo de la casilla de texto una vez que haya introducido la información de su hospital.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Nota: Introduzca las pautas para tratar la fiebre de su hospital. Puede quitar el fondo amarillo de la casilla de texto una vez que haya introducido la información de su hospital.</a:t>
            </a:r>
          </a:p>
          <a:p>
            <a:pPr algn="l"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17</a:t>
            </a:fld>
            <a:endParaRPr lang="en-US"/>
          </a:p>
        </p:txBody>
      </p:sp>
    </p:spTree>
    <p:extLst>
      <p:ext uri="{BB962C8B-B14F-4D97-AF65-F5344CB8AC3E}">
        <p14:creationId xmlns:p14="http://schemas.microsoft.com/office/powerpoint/2010/main" val="397758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0" indent="0" algn="l" rtl="0">
              <a:buFont typeface="Arial" panose="020B0604020202020204" pitchFamily="34" charset="0"/>
              <a:buNone/>
            </a:pPr>
            <a:r>
              <a:rPr lang="es-US" b="1" dirty="0"/>
              <a:t>Tomarle la temperatura a su hijo:</a:t>
            </a:r>
          </a:p>
          <a:p>
            <a:pPr marL="171450" lvl="0" indent="-171450" algn="l" rtl="0">
              <a:buFont typeface="Arial" panose="020B0604020202020204" pitchFamily="34" charset="0"/>
              <a:buChar char="•"/>
            </a:pPr>
            <a:r>
              <a:rPr lang="es-US" dirty="0"/>
              <a:t>Asegúrese de tener en casa un termómetro que funcione y que usted sepa usar. </a:t>
            </a:r>
          </a:p>
          <a:p>
            <a:pPr marL="171450" lvl="0" indent="-171450" algn="l" rtl="0">
              <a:buFont typeface="Arial" panose="020B0604020202020204" pitchFamily="34" charset="0"/>
              <a:buChar char="•"/>
            </a:pPr>
            <a:r>
              <a:rPr lang="es-US" dirty="0"/>
              <a:t>Tómele la temperatura si su hijo se siente caliente al tacto o si no se ve ni no se siente bien. </a:t>
            </a:r>
          </a:p>
          <a:p>
            <a:pPr marL="171450" lvl="0" indent="-171450" algn="l" rtl="0">
              <a:buFont typeface="Arial" panose="020B0604020202020204" pitchFamily="34" charset="0"/>
              <a:buChar char="•"/>
            </a:pPr>
            <a:r>
              <a:rPr lang="es-US" dirty="0"/>
              <a:t>Tome la temperatura como le enseñó su equipo de atención médica. </a:t>
            </a:r>
          </a:p>
          <a:p>
            <a:pPr marL="171450" lvl="0" indent="-171450" algn="l" rtl="0">
              <a:buFont typeface="Arial" panose="020B0604020202020204" pitchFamily="34" charset="0"/>
              <a:buChar char="•"/>
            </a:pPr>
            <a:r>
              <a:rPr lang="es-US" dirty="0"/>
              <a:t>No lo haga en forma rectal, ya que podría causarle hemorragia o infección. </a:t>
            </a:r>
          </a:p>
          <a:p>
            <a:pPr lvl="0"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18</a:t>
            </a:fld>
            <a:endParaRPr lang="en-US"/>
          </a:p>
        </p:txBody>
      </p:sp>
    </p:spTree>
    <p:extLst>
      <p:ext uri="{BB962C8B-B14F-4D97-AF65-F5344CB8AC3E}">
        <p14:creationId xmlns:p14="http://schemas.microsoft.com/office/powerpoint/2010/main" val="13573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s-US" strike="noStrike" dirty="0">
                <a:effectLst>
                  <a:outerShdw blurRad="38100" dist="38100" dir="2700000" algn="tl">
                    <a:srgbClr val="000000">
                      <a:alpha val="43137"/>
                    </a:srgbClr>
                  </a:outerShdw>
                </a:effectLst>
              </a:rPr>
              <a:t>Llame de inmediato a su equipo de atención médica si su hijo:</a:t>
            </a:r>
            <a:endParaRPr lang="en-US" strike="noStrike" dirty="0">
              <a:effectLst/>
            </a:endParaRPr>
          </a:p>
          <a:p>
            <a:pPr marL="285750" indent="-285750" rtl="0">
              <a:buFont typeface="Arial" panose="020B0604020202020204" pitchFamily="34" charset="0"/>
              <a:buChar char="•"/>
            </a:pPr>
            <a:r>
              <a:rPr lang="es-US" dirty="0"/>
              <a:t>Tiene problemas para respirar.</a:t>
            </a:r>
          </a:p>
          <a:p>
            <a:pPr marL="285750" indent="-285750" rtl="0">
              <a:buFont typeface="Arial" panose="020B0604020202020204" pitchFamily="34" charset="0"/>
              <a:buChar char="•"/>
            </a:pPr>
            <a:r>
              <a:rPr lang="es-US" dirty="0"/>
              <a:t>padece una hemorragia que no se detiene en 5 a 10 minutos.</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19</a:t>
            </a:fld>
            <a:endParaRPr lang="en-US"/>
          </a:p>
        </p:txBody>
      </p:sp>
    </p:spTree>
    <p:extLst>
      <p:ext uri="{BB962C8B-B14F-4D97-AF65-F5344CB8AC3E}">
        <p14:creationId xmlns:p14="http://schemas.microsoft.com/office/powerpoint/2010/main" val="141534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b="0" i="1"/>
              <a:t>Elimine esta diapositiva antes de imprimirla o verla con un paciente y su familia.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2</a:t>
            </a:fld>
            <a:endParaRPr lang="en-US"/>
          </a:p>
        </p:txBody>
      </p:sp>
    </p:spTree>
    <p:extLst>
      <p:ext uri="{BB962C8B-B14F-4D97-AF65-F5344CB8AC3E}">
        <p14:creationId xmlns:p14="http://schemas.microsoft.com/office/powerpoint/2010/main" val="406071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es-ES" i="0" dirty="0"/>
              <a:t>Llame de inmediato a su equipo de atención médica si su hijo:</a:t>
            </a:r>
          </a:p>
          <a:p>
            <a:pPr marL="171450" indent="-171450" algn="l" rtl="0">
              <a:buFont typeface="Arial" panose="020B0604020202020204" pitchFamily="34" charset="0"/>
              <a:buChar char="•"/>
            </a:pPr>
            <a:r>
              <a:rPr lang="es-ES" i="0" dirty="0"/>
              <a:t>Tiene cambios en el comportamiento, como tener mucho sueño, estar irritable o hablar sin sentido.</a:t>
            </a:r>
          </a:p>
          <a:p>
            <a:pPr marL="171450" indent="-171450" algn="l" rtl="0">
              <a:buFont typeface="Arial" panose="020B0604020202020204" pitchFamily="34" charset="0"/>
              <a:buChar char="•"/>
            </a:pPr>
            <a:r>
              <a:rPr lang="es-ES" i="0" dirty="0"/>
              <a:t>Tiene un cambio repentino en la visión.</a:t>
            </a:r>
          </a:p>
          <a:p>
            <a:pPr marL="171450" indent="-171450" algn="l" rtl="0">
              <a:buFont typeface="Arial" panose="020B0604020202020204" pitchFamily="34" charset="0"/>
              <a:buChar char="•"/>
            </a:pPr>
            <a:r>
              <a:rPr lang="es-ES" i="0" dirty="0"/>
              <a:t>Sufre de dolor de la cabeza intenso o continuo.</a:t>
            </a:r>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20</a:t>
            </a:fld>
            <a:endParaRPr lang="en-US"/>
          </a:p>
        </p:txBody>
      </p:sp>
    </p:spTree>
    <p:extLst>
      <p:ext uri="{BB962C8B-B14F-4D97-AF65-F5344CB8AC3E}">
        <p14:creationId xmlns:p14="http://schemas.microsoft.com/office/powerpoint/2010/main" val="5570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trike="noStrike" dirty="0">
                <a:effectLst>
                  <a:outerShdw blurRad="38100" dist="38100" dir="2700000" algn="tl">
                    <a:srgbClr val="000000">
                      <a:alpha val="43137"/>
                    </a:srgbClr>
                  </a:outerShdw>
                </a:effectLst>
              </a:rPr>
              <a:t>Llame de inmediato a su equipo de atención médica si su hijo: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i="0" dirty="0"/>
              <a:t>presenta una debilidad nueva en el rostro, un brazo o una pierna;</a:t>
            </a:r>
          </a:p>
          <a:p>
            <a:pPr marL="171450" indent="-171450" algn="l" rtl="0">
              <a:buFont typeface="Arial" panose="020B0604020202020204" pitchFamily="34" charset="0"/>
              <a:buChar char="•"/>
            </a:pPr>
            <a:r>
              <a:rPr lang="es-US" i="0" dirty="0"/>
              <a:t>siente un dolor que no se controla con la medicina prescrita;</a:t>
            </a:r>
          </a:p>
          <a:p>
            <a:pPr marL="171450" indent="-171450" algn="l" rtl="0">
              <a:buFont typeface="Arial" panose="020B0604020202020204" pitchFamily="34" charset="0"/>
              <a:buChar char="•"/>
            </a:pPr>
            <a:r>
              <a:rPr lang="es-US" i="0" dirty="0"/>
              <a:t>tiene una rotura o fuga en la vía central.</a:t>
            </a:r>
          </a:p>
          <a:p>
            <a:pPr marL="0" indent="0" algn="l" rtl="0">
              <a:buFont typeface="Arial" panose="020B0604020202020204" pitchFamily="34" charset="0"/>
              <a:buNone/>
            </a:pPr>
            <a:endParaRPr lang="es-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21</a:t>
            </a:fld>
            <a:endParaRPr lang="en-US"/>
          </a:p>
        </p:txBody>
      </p:sp>
    </p:spTree>
    <p:extLst>
      <p:ext uri="{BB962C8B-B14F-4D97-AF65-F5344CB8AC3E}">
        <p14:creationId xmlns:p14="http://schemas.microsoft.com/office/powerpoint/2010/main" val="28536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trike="noStrike" dirty="0">
                <a:effectLst>
                  <a:outerShdw blurRad="38100" dist="38100" dir="2700000" algn="tl">
                    <a:srgbClr val="000000">
                      <a:alpha val="43137"/>
                    </a:srgbClr>
                  </a:outerShdw>
                </a:effectLst>
              </a:rPr>
              <a:t>Llame de inmediato a su equipo de atención médica si su hijo: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trike="noStrike" dirty="0">
                <a:effectLst>
                  <a:outerShdw blurRad="38100" dist="38100" dir="2700000" algn="tl">
                    <a:srgbClr val="000000">
                      <a:alpha val="43137"/>
                    </a:srgbClr>
                  </a:outerShdw>
                </a:effectLst>
              </a:rPr>
              <a:t>Tiene </a:t>
            </a:r>
            <a:r>
              <a:rPr lang="es-ES" strike="noStrike" dirty="0" err="1">
                <a:effectLst>
                  <a:outerShdw blurRad="38100" dist="38100" dir="2700000" algn="tl">
                    <a:srgbClr val="000000">
                      <a:alpha val="43137"/>
                    </a:srgbClr>
                  </a:outerShdw>
                </a:effectLst>
              </a:rPr>
              <a:t>vomitos</a:t>
            </a:r>
            <a:r>
              <a:rPr lang="es-ES" strike="noStrike" dirty="0">
                <a:effectLst>
                  <a:outerShdw blurRad="38100" dist="38100" dir="2700000" algn="tl">
                    <a:srgbClr val="000000">
                      <a:alpha val="43137"/>
                    </a:srgbClr>
                  </a:outerShdw>
                </a:effectLst>
              </a:rPr>
              <a:t> o diarrea </a:t>
            </a:r>
            <a:r>
              <a:rPr lang="es-ES" strike="noStrike" dirty="0" err="1">
                <a:effectLst>
                  <a:outerShdw blurRad="38100" dist="38100" dir="2700000" algn="tl">
                    <a:srgbClr val="000000">
                      <a:alpha val="43137"/>
                    </a:srgbClr>
                  </a:outerShdw>
                </a:effectLst>
              </a:rPr>
              <a:t>continuous</a:t>
            </a:r>
            <a:r>
              <a:rPr lang="es-ES" strike="noStrike" dirty="0">
                <a:effectLst>
                  <a:outerShdw blurRad="38100" dist="38100" dir="2700000" algn="tl">
                    <a:srgbClr val="000000">
                      <a:alpha val="43137"/>
                    </a:srgbClr>
                  </a:outerShdw>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i="0" dirty="0"/>
              <a:t>No puede tomar líquidos.</a:t>
            </a:r>
            <a:endParaRPr lang="en-US" i="0" dirty="0"/>
          </a:p>
          <a:p>
            <a:pPr marL="171450" indent="-171450" algn="l" rtl="0">
              <a:buFont typeface="Arial" panose="020B0604020202020204" pitchFamily="34" charset="0"/>
              <a:buChar char="•"/>
            </a:pPr>
            <a:r>
              <a:rPr lang="es-US" i="0" dirty="0"/>
              <a:t>Estuvo expuesto a varicela o herpes zóster.</a:t>
            </a:r>
          </a:p>
          <a:p>
            <a:pPr marL="0" indent="0" algn="l" rtl="0">
              <a:buFont typeface="Arial" panose="020B0604020202020204" pitchFamily="34" charset="0"/>
              <a:buNone/>
            </a:pPr>
            <a:endParaRPr lang="en-US" i="0" baseline="0" dirty="0"/>
          </a:p>
          <a:p>
            <a:pPr marL="0" indent="0" algn="l" rtl="0">
              <a:buFont typeface="Arial" panose="020B0604020202020204" pitchFamily="34" charset="0"/>
              <a:buNone/>
            </a:pPr>
            <a:r>
              <a:rPr lang="es-US" i="0" dirty="0"/>
              <a:t>Para tratar cualquiera de estos problemas, recuerde llamar a su equipo de atención médica de inmediato. No espere hasta que la clínica abra.</a:t>
            </a:r>
            <a:endParaRPr lang="en-US" i="0" dirty="0"/>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22</a:t>
            </a:fld>
            <a:endParaRPr lang="en-US"/>
          </a:p>
        </p:txBody>
      </p:sp>
    </p:spTree>
    <p:extLst>
      <p:ext uri="{BB962C8B-B14F-4D97-AF65-F5344CB8AC3E}">
        <p14:creationId xmlns:p14="http://schemas.microsoft.com/office/powerpoint/2010/main" val="94243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Wingdings" panose="05000000000000000000" pitchFamily="2" charset="2"/>
              <a:buNone/>
            </a:pPr>
            <a:r>
              <a:rPr lang="es-US" sz="1200" b="1" dirty="0">
                <a:latin typeface="Calibri" pitchFamily="34" charset="0"/>
              </a:rPr>
              <a:t>Si no está seguro o si se siente intranquilo por </a:t>
            </a:r>
            <a:r>
              <a:rPr lang="es-US" sz="1200" b="1" i="1" dirty="0">
                <a:latin typeface="Calibri" pitchFamily="34" charset="0"/>
              </a:rPr>
              <a:t>cualquier cosa</a:t>
            </a:r>
            <a:r>
              <a:rPr lang="es-US" sz="1200" b="1" dirty="0">
                <a:latin typeface="Calibri" pitchFamily="34" charset="0"/>
              </a:rPr>
              <a:t>, siempre es mejor llamar que no hacerlo.</a:t>
            </a:r>
          </a:p>
          <a:p>
            <a:pPr algn="l" rtl="0"/>
            <a:endParaRPr lang="en-US" i="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23</a:t>
            </a:fld>
            <a:endParaRPr lang="en-US"/>
          </a:p>
        </p:txBody>
      </p:sp>
    </p:spTree>
    <p:extLst>
      <p:ext uri="{BB962C8B-B14F-4D97-AF65-F5344CB8AC3E}">
        <p14:creationId xmlns:p14="http://schemas.microsoft.com/office/powerpoint/2010/main" val="360269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Visita a la sala de emergencias (ER)</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Si su hijo tiene fiebre o presenta otra emergencia</a:t>
            </a:r>
            <a:r>
              <a:rPr lang="es-US" dirty="0"/>
              <a:t>, su equipo de atención médica puede indicarle que vaya a la sala de emergencias.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Cuando llegue, infórmeles lo siguiente: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El tipo de cáncer de su hijo.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 fecha más reciente en que recibió tratamiento.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Deben atender a su hijo de inmediato por fiebre y darle antibióticos enseguida.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Su hijo no puede esperar en un área con otras personas que puedan estar enfermas.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 su hijo no pueden tomarle la temperatura rectal, ponerle un enema ni un supositorio.</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Pida a su equipo de atención médica una carta en la que se explique el diagnóstico de su hijo y las necesidades posibles en la sala de emergencias. Llévela con usted cada vez que acuda con su hijo a ese lugar.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Lleve la página de Generalidades Sobre el Tratamiento con usted cuando visite la sala de emergencias.</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24</a:t>
            </a:fld>
            <a:endParaRPr lang="en-US"/>
          </a:p>
        </p:txBody>
      </p:sp>
    </p:spTree>
    <p:extLst>
      <p:ext uri="{BB962C8B-B14F-4D97-AF65-F5344CB8AC3E}">
        <p14:creationId xmlns:p14="http://schemas.microsoft.com/office/powerpoint/2010/main" val="333929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b="1"/>
              <a:t>Manejo de los síntomas:</a:t>
            </a:r>
          </a:p>
          <a:p>
            <a:pPr marL="0" marR="0" lvl="0" indent="0" algn="l" defTabSz="914400" rtl="0" eaLnBrk="1" fontAlgn="auto" latinLnBrk="0" hangingPunct="1">
              <a:lnSpc>
                <a:spcPct val="100000"/>
              </a:lnSpc>
              <a:spcBef>
                <a:spcPts val="0"/>
              </a:spcBef>
              <a:spcAft>
                <a:spcPts val="0"/>
              </a:spcAft>
              <a:buClrTx/>
              <a:buSzTx/>
              <a:buFontTx/>
              <a:buNone/>
              <a:tabLst/>
              <a:defRPr/>
            </a:pPr>
            <a:r>
              <a:rPr lang="es-US"/>
              <a:t>Nuestra meta es mantener a su hijo seguro y que su hijo se sienta lo mejor posible durante el tratamiento. Si entiende los efectos secundarios del tratamiento, sabrá cómo apoyar al niño y cuándo llamar al equipo de atención médica para pedir ayuda. SIEMPRE es buena idea pedir ayuda si su hijo no se siente bien o está molesto, ya sea que esté en el hospital o en casa.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a:t>En las siguientes diapositivas, hablaremos sobre algunos de los efectos secundarios del tratamiento y cómo manejar los síntomas.</a:t>
            </a:r>
            <a:endParaRPr lang="en-US" b="1" dirty="0">
              <a:solidFill>
                <a:schemeClr val="accent6"/>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25</a:t>
            </a:fld>
            <a:endParaRPr lang="en-US"/>
          </a:p>
        </p:txBody>
      </p:sp>
    </p:spTree>
    <p:extLst>
      <p:ext uri="{BB962C8B-B14F-4D97-AF65-F5344CB8AC3E}">
        <p14:creationId xmlns:p14="http://schemas.microsoft.com/office/powerpoint/2010/main" val="13930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Hemorragia y cansancio extremo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El tratamiento para el cáncer puede disminuir el recuento sanguíneo de su hijo. Eso puede provocarle sangrado o hacer que se sienta muy cansado.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Llame al equipo de atención médica si su hijo: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Está muy cansado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Está pálido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Se queja de dolor de cabeza o mareos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Le salen hematomas con más facilidad que antes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Tiene pequeños puntos rojos en la piel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hemorragia nasal, las encías o </a:t>
            </a:r>
            <a:r>
              <a:rPr lang="es-ES" dirty="0" err="1"/>
              <a:t>alrededer</a:t>
            </a:r>
            <a:r>
              <a:rPr lang="es-ES" dirty="0"/>
              <a:t> de la vía venosa central.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Llame a su equipo de atención médica de inmediato si su hijo tiene un sangrado que no se detiene en 5 a 10 minutos.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26</a:t>
            </a:fld>
            <a:endParaRPr lang="en-US"/>
          </a:p>
        </p:txBody>
      </p:sp>
    </p:spTree>
    <p:extLst>
      <p:ext uri="{BB962C8B-B14F-4D97-AF65-F5344CB8AC3E}">
        <p14:creationId xmlns:p14="http://schemas.microsoft.com/office/powerpoint/2010/main" val="284380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Para prevenir el sangrado: </a:t>
            </a:r>
            <a:endParaRPr lang="en-US" b="1"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Evite jugar en manera violenta y los deportes de contacto.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Use un cepillo de dientes suave. </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Evite dar a su hijo aspirinas o ibuprofeno durante las épocas en que sus recuentos sanguíneos son bajos.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27</a:t>
            </a:fld>
            <a:endParaRPr lang="en-US"/>
          </a:p>
        </p:txBody>
      </p:sp>
    </p:spTree>
    <p:extLst>
      <p:ext uri="{BB962C8B-B14F-4D97-AF65-F5344CB8AC3E}">
        <p14:creationId xmlns:p14="http://schemas.microsoft.com/office/powerpoint/2010/main" val="1076491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El </a:t>
            </a:r>
            <a:r>
              <a:rPr lang="es-US" b="1"/>
              <a:t>dolor</a:t>
            </a:r>
            <a:r>
              <a:rPr lang="es-US"/>
              <a:t> en los niños con cáncer puede tener muchas causas. Las células de cáncer en el cuerpo pueden provocar dolor en huesos o tejidos. Algunos efectos secundarios del tratamiento, como las llagas en la boca o la piel, pueden ser dolorosos. También puede ser dolorosa la recuperación de alguna cirugía.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Llame al equipo de atención médica si su hijo tiene:</a:t>
            </a:r>
            <a:endParaRPr lang="en-US"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un dolor nuevo o en aumento;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un dolor que no cede con los medicamentos que le han recetado para usar en casa.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28</a:t>
            </a:fld>
            <a:endParaRPr lang="en-US"/>
          </a:p>
        </p:txBody>
      </p:sp>
    </p:spTree>
    <p:extLst>
      <p:ext uri="{BB962C8B-B14F-4D97-AF65-F5344CB8AC3E}">
        <p14:creationId xmlns:p14="http://schemas.microsoft.com/office/powerpoint/2010/main" val="312443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Náuseas, vómitos y diarrea</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La terapia contra el cáncer puede causar náuseas, vómitos y diarrea (deposiciones frecuentes y acuosas).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 posible que le den medicinas para que se las tomen en casa.  Estas medicinas pueden aliviar los </a:t>
            </a:r>
            <a:r>
              <a:rPr lang="es-ES" dirty="0" err="1"/>
              <a:t>síntomasde</a:t>
            </a:r>
            <a:r>
              <a:rPr lang="es-ES" dirty="0"/>
              <a:t> nauseas y vómitos o diarrea.  Siga las instrucciones con mucha atención.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su hijo tiene náuseas, vómitos o diarrea, también puede ofrecerle sorbos de líquidos transparentes frescos o pequeños bocados de alimentos fáciles de digerir, como galletas de soda o arroz.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29</a:t>
            </a:fld>
            <a:endParaRPr lang="en-US"/>
          </a:p>
        </p:txBody>
      </p:sp>
    </p:spTree>
    <p:extLst>
      <p:ext uri="{BB962C8B-B14F-4D97-AF65-F5344CB8AC3E}">
        <p14:creationId xmlns:p14="http://schemas.microsoft.com/office/powerpoint/2010/main" val="135197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Aquí hay una lista de los temas que se tratan en este programa. Puede hacer clic en cualquier tema para ir a esa diapositiva. Si desea volver a esta diapositiva, haga clic en el botón Índice que se encuentra en la esquina superior derecha de cada diapositiva.</a:t>
            </a:r>
          </a:p>
          <a:p>
            <a:pPr rtl="0"/>
            <a:endParaRPr lang="en-US" i="1" baseline="0"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a:t>3</a:t>
            </a:fld>
            <a:endParaRPr lang="en-US"/>
          </a:p>
        </p:txBody>
      </p:sp>
    </p:spTree>
    <p:extLst>
      <p:ext uri="{BB962C8B-B14F-4D97-AF65-F5344CB8AC3E}">
        <p14:creationId xmlns:p14="http://schemas.microsoft.com/office/powerpoint/2010/main" val="2210104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Deshidratación: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Los vómitos y la diarrea pueden implicar riesgo de deshidratación (no tener la cantidad de líquido suficiente en el cuerpo).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Llame al equipo de atención médica si su hijo tiene síntomas de deshidratación, por ejemplo: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la boca o los labios secos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No tiene lágrimas cuando llora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Orina menos de lo normal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la orina oscura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Tiene </a:t>
            </a:r>
            <a:r>
              <a:rPr lang="es-ES" dirty="0" err="1"/>
              <a:t>vomitos</a:t>
            </a:r>
            <a:r>
              <a:rPr lang="es-ES" dirty="0"/>
              <a:t> o diarrea continuos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No puede beber líquidos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30</a:t>
            </a:fld>
            <a:endParaRPr lang="en-US"/>
          </a:p>
        </p:txBody>
      </p:sp>
    </p:spTree>
    <p:extLst>
      <p:ext uri="{BB962C8B-B14F-4D97-AF65-F5344CB8AC3E}">
        <p14:creationId xmlns:p14="http://schemas.microsoft.com/office/powerpoint/2010/main" val="356535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lnSpc>
                <a:spcPct val="100000"/>
              </a:lnSpc>
              <a:spcBef>
                <a:spcPts val="0"/>
              </a:spcBef>
              <a:buClrTx/>
              <a:buNone/>
              <a:defRPr/>
            </a:pPr>
            <a:r>
              <a:rPr lang="es-US" b="0"/>
              <a:t>El </a:t>
            </a:r>
            <a:r>
              <a:rPr lang="es-US" b="1"/>
              <a:t>estreñimiento</a:t>
            </a:r>
            <a:r>
              <a:rPr lang="es-US" b="0"/>
              <a:t> se refiere a la situación </a:t>
            </a:r>
            <a:r>
              <a:rPr lang="es-US"/>
              <a:t>cuando un niño produce heces (movimientos intestinales) duras y con menor frecuencia que lo habitual. </a:t>
            </a:r>
          </a:p>
          <a:p>
            <a:pPr marL="171450" lvl="0" indent="-171450" rtl="0">
              <a:lnSpc>
                <a:spcPct val="100000"/>
              </a:lnSpc>
              <a:spcBef>
                <a:spcPts val="0"/>
              </a:spcBef>
              <a:buClrTx/>
              <a:buFont typeface="Arial" panose="020B0604020202020204" pitchFamily="34" charset="0"/>
              <a:buChar char="•"/>
              <a:defRPr/>
            </a:pPr>
            <a:r>
              <a:rPr lang="es-US"/>
              <a:t>Algunos medicamentos de la quimioterapia (como la vincristina y algunos analgésicos) pueden provocarle estreñimiento. </a:t>
            </a:r>
          </a:p>
          <a:p>
            <a:pPr marL="171450" lvl="0" indent="-171450" rtl="0">
              <a:lnSpc>
                <a:spcPct val="100000"/>
              </a:lnSpc>
              <a:spcBef>
                <a:spcPts val="0"/>
              </a:spcBef>
              <a:buClrTx/>
              <a:buFont typeface="Arial" panose="020B0604020202020204" pitchFamily="34" charset="0"/>
              <a:buChar char="•"/>
              <a:defRPr/>
            </a:pPr>
            <a:r>
              <a:rPr lang="es-US"/>
              <a:t>Siga las instrucciones de cualquier medicamento que le den para ayudar a tratar este problema en casa. </a:t>
            </a:r>
          </a:p>
          <a:p>
            <a:pPr marL="0" lvl="0" indent="0" rtl="0">
              <a:lnSpc>
                <a:spcPct val="100000"/>
              </a:lnSpc>
              <a:spcBef>
                <a:spcPts val="0"/>
              </a:spcBef>
              <a:buClrTx/>
              <a:buNone/>
              <a:defRPr/>
            </a:pPr>
            <a:endParaRPr lang="en-US" dirty="0"/>
          </a:p>
          <a:p>
            <a:pPr marL="0" lvl="0" indent="0" rtl="0">
              <a:lnSpc>
                <a:spcPct val="100000"/>
              </a:lnSpc>
              <a:spcBef>
                <a:spcPts val="0"/>
              </a:spcBef>
              <a:buClrTx/>
              <a:buNone/>
              <a:defRPr/>
            </a:pPr>
            <a:r>
              <a:rPr lang="es-US"/>
              <a:t>Llame al equipo de atención médica si su hijo tiene: </a:t>
            </a:r>
          </a:p>
          <a:p>
            <a:pPr marL="171450" lvl="0" indent="-171450" rtl="0">
              <a:lnSpc>
                <a:spcPct val="100000"/>
              </a:lnSpc>
              <a:spcBef>
                <a:spcPts val="0"/>
              </a:spcBef>
              <a:buClrTx/>
              <a:buFont typeface="Arial" panose="020B0604020202020204" pitchFamily="34" charset="0"/>
              <a:buChar char="•"/>
              <a:defRPr/>
            </a:pPr>
            <a:r>
              <a:rPr lang="es-US"/>
              <a:t>un cambio en su patrón normal de movimientos intestinales (no tan frecuente, no tanta cantidad); </a:t>
            </a:r>
          </a:p>
          <a:p>
            <a:pPr marL="171450" lvl="0" indent="-171450" rtl="0">
              <a:lnSpc>
                <a:spcPct val="100000"/>
              </a:lnSpc>
              <a:spcBef>
                <a:spcPts val="0"/>
              </a:spcBef>
              <a:buClrTx/>
              <a:buFont typeface="Arial" panose="020B0604020202020204" pitchFamily="34" charset="0"/>
              <a:buChar char="•"/>
              <a:defRPr/>
            </a:pPr>
            <a:r>
              <a:rPr lang="es-US"/>
              <a:t>dolor cuando tiene una evacuación intestinal; </a:t>
            </a:r>
          </a:p>
          <a:p>
            <a:pPr marL="171450" lvl="0" indent="-171450" rtl="0">
              <a:lnSpc>
                <a:spcPct val="100000"/>
              </a:lnSpc>
              <a:spcBef>
                <a:spcPts val="0"/>
              </a:spcBef>
              <a:buClrTx/>
              <a:buFont typeface="Arial" panose="020B0604020202020204" pitchFamily="34" charset="0"/>
              <a:buChar char="•"/>
              <a:defRPr/>
            </a:pPr>
            <a:r>
              <a:rPr lang="es-US"/>
              <a:t>tiene heces duras incluso después de tomar el medicamento para el estreñimiento.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31</a:t>
            </a:fld>
            <a:endParaRPr lang="en-US"/>
          </a:p>
        </p:txBody>
      </p:sp>
    </p:spTree>
    <p:extLst>
      <p:ext uri="{BB962C8B-B14F-4D97-AF65-F5344CB8AC3E}">
        <p14:creationId xmlns:p14="http://schemas.microsoft.com/office/powerpoint/2010/main" val="240018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lvl="0" indent="0" rtl="0">
              <a:spcBef>
                <a:spcPts val="0"/>
              </a:spcBef>
              <a:spcAft>
                <a:spcPts val="1200"/>
              </a:spcAft>
              <a:buClrTx/>
              <a:buFont typeface="Arial" panose="020B0604020202020204" pitchFamily="34" charset="0"/>
              <a:buNone/>
              <a:defRPr/>
            </a:pPr>
            <a:r>
              <a:rPr lang="es-US" sz="1200" b="1" dirty="0"/>
              <a:t>Pérdida de cabello:</a:t>
            </a:r>
          </a:p>
          <a:p>
            <a:pPr marL="171450" lvl="0" indent="-171450" rtl="0">
              <a:spcBef>
                <a:spcPts val="0"/>
              </a:spcBef>
              <a:spcAft>
                <a:spcPts val="1200"/>
              </a:spcAft>
              <a:buClrTx/>
              <a:buFont typeface="Arial" panose="020B0604020202020204" pitchFamily="34" charset="0"/>
              <a:buChar char="•"/>
              <a:defRPr/>
            </a:pPr>
            <a:r>
              <a:rPr lang="es-US" sz="1200" dirty="0"/>
              <a:t>Algunos tipos de terapia oncológica pueden causar pérdida o adelgazamiento del cabello. </a:t>
            </a:r>
          </a:p>
          <a:p>
            <a:pPr marL="171450" lvl="0" indent="-171450" rtl="0">
              <a:spcBef>
                <a:spcPts val="0"/>
              </a:spcBef>
              <a:spcAft>
                <a:spcPts val="1200"/>
              </a:spcAft>
              <a:buClrTx/>
              <a:buFont typeface="Arial" panose="020B0604020202020204" pitchFamily="34" charset="0"/>
              <a:buChar char="•"/>
              <a:defRPr/>
            </a:pPr>
            <a:r>
              <a:rPr lang="es-US" sz="1200" dirty="0"/>
              <a:t>La pérdida de cabello es diferente para cada niño, pero puede comenzar tan pronto como en un período de 7 a 10 días después del inicio del tratamiento. También puede verse afectado el vello en otras partes del cuerpo. </a:t>
            </a:r>
          </a:p>
          <a:p>
            <a:pPr marL="171450" lvl="0" indent="-171450" rtl="0">
              <a:spcBef>
                <a:spcPts val="0"/>
              </a:spcBef>
              <a:spcAft>
                <a:spcPts val="1200"/>
              </a:spcAft>
              <a:buClrTx/>
              <a:buFont typeface="Arial" panose="020B0604020202020204" pitchFamily="34" charset="0"/>
              <a:buChar char="•"/>
              <a:defRPr/>
            </a:pPr>
            <a:r>
              <a:rPr lang="es-US" sz="1200" dirty="0"/>
              <a:t>Algunos niños (y sus padres) prefieren cortarse el cabello lo más corto posible cuando comienza a caerse. </a:t>
            </a:r>
          </a:p>
          <a:p>
            <a:pPr marL="171450" lvl="0" indent="-171450" rtl="0">
              <a:spcBef>
                <a:spcPts val="0"/>
              </a:spcBef>
              <a:spcAft>
                <a:spcPts val="1200"/>
              </a:spcAft>
              <a:buClrTx/>
              <a:buFont typeface="Arial" panose="020B0604020202020204" pitchFamily="34" charset="0"/>
              <a:buChar char="•"/>
              <a:defRPr/>
            </a:pPr>
            <a:r>
              <a:rPr lang="es-US" sz="1200" dirty="0"/>
              <a:t>En general, crecerá otra vez cuando el tratamiento sea más suave o cuando termine.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32</a:t>
            </a:fld>
            <a:endParaRPr lang="en-US"/>
          </a:p>
        </p:txBody>
      </p:sp>
    </p:spTree>
    <p:extLst>
      <p:ext uri="{BB962C8B-B14F-4D97-AF65-F5344CB8AC3E}">
        <p14:creationId xmlns:p14="http://schemas.microsoft.com/office/powerpoint/2010/main" val="3486286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a:t>Prevención de infecciones:</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En la escuela, en su casa o en la comunidad, su hijo se verá expuesto a gérmenes.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Todos los tenemos, sobre la piel y en nuestras bocas e intestinos.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También se los puede hallar en el medio ambiente y en personas con infecciones.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Los niños en tratamiento para el cáncer no tienen la capacidad de luchar contra los gérmenes tan bien como un niño sano.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Es muy importante prevenir la infección.</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33</a:t>
            </a:fld>
            <a:endParaRPr lang="en-US"/>
          </a:p>
        </p:txBody>
      </p:sp>
    </p:spTree>
    <p:extLst>
      <p:ext uri="{BB962C8B-B14F-4D97-AF65-F5344CB8AC3E}">
        <p14:creationId xmlns:p14="http://schemas.microsoft.com/office/powerpoint/2010/main" val="176701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Lavado de las manos: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 forma más importante de prevenir una infección es mantener sus manos limpias y ayudar a que su hijo haga lo mismo.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Para prevenir el contagio de gérmenes de una persona a otra, aliente a su hijo, familiares y visitantes 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Lavarse las manos con frecuencia, con agua y jabón, o usar un desinfectante para las manos: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Después de usar el inodoro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Antes de cuidar a su hijo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Antes de preparar los medicamentos de su hijo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Antes de preparar la comida de su hijo </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34</a:t>
            </a:fld>
            <a:endParaRPr lang="en-US"/>
          </a:p>
        </p:txBody>
      </p:sp>
    </p:spTree>
    <p:extLst>
      <p:ext uri="{BB962C8B-B14F-4D97-AF65-F5344CB8AC3E}">
        <p14:creationId xmlns:p14="http://schemas.microsoft.com/office/powerpoint/2010/main" val="110067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Higiene: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También es importante recordarle al niño 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debe compartir vasos, botellas de agua ni cubiertos con otras personas.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debe compartir el cepillo de dientes con nadie.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Debe bañarse o ducharse con regularidad, según se lo indique su equipo de atención médica.</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35</a:t>
            </a:fld>
            <a:endParaRPr lang="en-US"/>
          </a:p>
        </p:txBody>
      </p:sp>
    </p:spTree>
    <p:extLst>
      <p:ext uri="{BB962C8B-B14F-4D97-AF65-F5344CB8AC3E}">
        <p14:creationId xmlns:p14="http://schemas.microsoft.com/office/powerpoint/2010/main" val="394612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Detecte infecciones en visitantes y amigos: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Recomendamos que su hijo siga recibiendo visitas, incluidos otros niños.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Asegúrese 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Preguntar antes si el visitante o amigo está enfermo o ha estado expuesto a una infección.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No deben visitarlo personas con fiebre, secreción nasal, tos, diarrea o sarpullido.</a:t>
            </a: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36</a:t>
            </a:fld>
            <a:endParaRPr lang="en-US"/>
          </a:p>
        </p:txBody>
      </p:sp>
    </p:spTree>
    <p:extLst>
      <p:ext uri="{BB962C8B-B14F-4D97-AF65-F5344CB8AC3E}">
        <p14:creationId xmlns:p14="http://schemas.microsoft.com/office/powerpoint/2010/main" val="774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Cuidado de animales: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su familia tiene una mascota, su hijo no debe limpiar su jaula (como la de un pájaro o el acuario de una tortuga), vaciar cajas de arena para gatos, ni lidiar con los desperdicios.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Los excrementos de los animales pueden contener gérmenes que pueden transmitirse a su hijo.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Si vive en una granja, hable con el equipo de atención sobre medidas de prevención adicionales que pueden ser </a:t>
            </a:r>
            <a:r>
              <a:rPr lang="es-ES" dirty="0" err="1"/>
              <a:t>ncecesarios</a:t>
            </a:r>
            <a:r>
              <a:rPr lang="es-ES" dirty="0"/>
              <a:t> al trabajar con animales.</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37</a:t>
            </a:fld>
            <a:endParaRPr lang="en-US"/>
          </a:p>
        </p:txBody>
      </p:sp>
    </p:spTree>
    <p:extLst>
      <p:ext uri="{BB962C8B-B14F-4D97-AF65-F5344CB8AC3E}">
        <p14:creationId xmlns:p14="http://schemas.microsoft.com/office/powerpoint/2010/main" val="3042151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Prevención de infecciones:</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En la escuela, en su casa o en la comunidad, su hijo se verá expuesto a gérmenes.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Todos los tenemos, sobre la piel y en nuestras bocas e intestinos.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También se los puede hallar en el medio ambiente y en personas con infecciones.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Los niños en tratamiento para el cáncer no tienen la capacidad de luchar contra los gérmenes tan bien como un niño sano.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Es muy importante prevenir la infección.</a:t>
            </a:r>
            <a:endParaRPr lang="en-US" b="1" dirty="0"/>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38</a:t>
            </a:fld>
            <a:endParaRPr lang="en-US"/>
          </a:p>
        </p:txBody>
      </p:sp>
    </p:spTree>
    <p:extLst>
      <p:ext uri="{BB962C8B-B14F-4D97-AF65-F5344CB8AC3E}">
        <p14:creationId xmlns:p14="http://schemas.microsoft.com/office/powerpoint/2010/main" val="105320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Atención dental: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Mantenga limpios los dientes, la boca y las encías de su hijo.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Después de cada comida y antes de acostarse, debe cepillarse los dientes con un cepillo suave y pasta dental.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Consulte al equipo de atención antes de llevar al niño al dentista.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Vacunas: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Algunas vacunas no se le deberían administrar a su hijo mientras está en tratamiento.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Por lo general, se recomienda que su hijo y todos los familiares se vacunen contra la gripe.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Hable con su equipo de atención médica sobre este tema.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Exposición a la varicela: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Si su hijo ha estado en contacto con alguien con varicela o herpes zóster, llame de inmediato al equipo de atención médica.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Es posible que necesite que le administren un medicamento para protegerlo contra la varicela. Para que funcione, debe recibirlo lo antes posible después del contacto.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39</a:t>
            </a:fld>
            <a:endParaRPr lang="en-US"/>
          </a:p>
        </p:txBody>
      </p:sp>
    </p:spTree>
    <p:extLst>
      <p:ext uri="{BB962C8B-B14F-4D97-AF65-F5344CB8AC3E}">
        <p14:creationId xmlns:p14="http://schemas.microsoft.com/office/powerpoint/2010/main" val="350262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4</a:t>
            </a:fld>
            <a:endParaRPr lang="en-US"/>
          </a:p>
        </p:txBody>
      </p:sp>
    </p:spTree>
    <p:extLst>
      <p:ext uri="{BB962C8B-B14F-4D97-AF65-F5344CB8AC3E}">
        <p14:creationId xmlns:p14="http://schemas.microsoft.com/office/powerpoint/2010/main" val="1521484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lnSpcReduction="1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Seguridad de la quimioterapia: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La quimioterapia sale del cuerpo por la orina, las heces y el vómito.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Por eso, mientras su hijo recibe la quimioterapia y durante 48 horas después de la última dosis, es importante tomar las siguientes precauciones: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Use guantes desechables de nitrilo (disponibles en la mayoría de las droguerías y farmacias) cuando manipule los desechos corporales de su hijo (orina, heces y vómito) o elementos sucios con ellos.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Lávese siempre las manos después de quitarse los guantes.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Cierre la tapa y descargue el agua dos veces cada vez que su hijo use el inodoro.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Lave aparte las prendas o la ropa de cama que se hayan ensuciado con desechos corporales: use jabón y agua bien caliente. Luego, vuelva a lavar todo con el resto de la ropa común.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no puede lavar las prendas o sábanas sucias de inmediato, guárdelas en una bolsa plástica sellada.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Los artículos que no estén sucios con desechos corporales pueden tocarse y lavarse como de costumbre.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su hijo usa pañales, colóquese los guantes desechables al cambiarlo y guarde los pañales sucios dentro de una bolsa plástica antes de desecharlos.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Siempre que sea posible, las embarazadas o mujeres que estén amamantando deben evitar tocar los desechos corporales de un niño mientras recibe quimioterapia y hasta 48 horas después de haberla recibido. Si es necesario que una mujer embarazada manipule elementos sucios durante ese período, deberá usar guantes desechables de nitrilo.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40</a:t>
            </a:fld>
            <a:endParaRPr lang="en-US"/>
          </a:p>
        </p:txBody>
      </p:sp>
    </p:spTree>
    <p:extLst>
      <p:ext uri="{BB962C8B-B14F-4D97-AF65-F5344CB8AC3E}">
        <p14:creationId xmlns:p14="http://schemas.microsoft.com/office/powerpoint/2010/main" val="2125428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a:t>Administración de medicamentos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Es importante entender la razón por la que su hijo toma cada medicamento y cómo administrárselo de forma correcta.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a:t>Los principales tipos de medicamentos son para: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tratamiento de cáncer (algunos niños tomarán estos en su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prevención de complicaciones (como una infección);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manejo de síntomas (como dolor y náuseas). </a:t>
            </a:r>
          </a:p>
          <a:p>
            <a:pPr rtl="0"/>
            <a:endParaRPr lang="en-US" dirty="0"/>
          </a:p>
        </p:txBody>
      </p:sp>
      <p:sp>
        <p:nvSpPr>
          <p:cNvPr id="4" name="Slide Number Placeholder 3"/>
          <p:cNvSpPr>
            <a:spLocks noGrp="1"/>
          </p:cNvSpPr>
          <p:nvPr>
            <p:ph type="sldNum" sz="quarter" idx="10"/>
          </p:nvPr>
        </p:nvSpPr>
        <p:spPr/>
        <p:txBody>
          <a:bodyPr rtlCol="0"/>
          <a:lstStyle/>
          <a:p>
            <a:pPr rtl="0"/>
            <a:fld id="{CB3E9208-8A84-4205-96E0-9B8811C00D9D}" type="slidenum">
              <a:rPr lang="en-US" smtClean="0"/>
              <a:pPr rtl="0"/>
              <a:t>41</a:t>
            </a:fld>
            <a:endParaRPr lang="en-US"/>
          </a:p>
        </p:txBody>
      </p:sp>
    </p:spTree>
    <p:extLst>
      <p:ext uri="{BB962C8B-B14F-4D97-AF65-F5344CB8AC3E}">
        <p14:creationId xmlns:p14="http://schemas.microsoft.com/office/powerpoint/2010/main" val="1028484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Administración de medicamentos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Antes de irse a su casa, recibirá una lista de los medicamentos de su hijo. Asegúrese de saber: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el nombre de cada uno;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para qué 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qué cantidad debe darle;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cuándo debe tomarlo;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cómo se le debe administrar.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El enfermero puede mostrarle cómo darle cada medicamento a su hijo. Planifique un momento para practicar esos procedimientos antes de irse a casa.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También sería mejor recoger los medicamentos en la farmacia antes de irse a casa para poder revisarlos con el equipo de atención médica. Si no puede hacerlo, asegúrese de saber dónde los obtendrá y qué hará si la farmacia no puede conseguir los medicamentos de su hijo para proveérselos.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dirty="0"/>
              <a:t>Si su hijo tiene problemas para tomar algún medicamento o no puede tragar las píldoras, informe sobre ello al enfermero o al médico. Ellos pueden ayudarlo a buscar la mejor forma de administración. El enfermero o el especialista en vida infantil también puede ayudar al niño a aprender a tragar las píldoras y practicar. </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42</a:t>
            </a:fld>
            <a:endParaRPr lang="en-US"/>
          </a:p>
        </p:txBody>
      </p:sp>
    </p:spTree>
    <p:extLst>
      <p:ext uri="{BB962C8B-B14F-4D97-AF65-F5344CB8AC3E}">
        <p14:creationId xmlns:p14="http://schemas.microsoft.com/office/powerpoint/2010/main" val="236110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Después de irse a su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Lleve con usted los medicamentos y la lista cada vez que vaya a la clínica, el hospital o la sala de emergencias.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Informe de inmediato al médico o enfermero cuando quede poco del suministro de algún medicamento.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Guarde las medicinas en un sitio seguro y bajo llave, lejos del alcance de niños y mascotas. </a:t>
            </a:r>
            <a:endParaRPr lang="es-US"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43</a:t>
            </a:fld>
            <a:endParaRPr lang="en-US"/>
          </a:p>
        </p:txBody>
      </p:sp>
    </p:spTree>
    <p:extLst>
      <p:ext uri="{BB962C8B-B14F-4D97-AF65-F5344CB8AC3E}">
        <p14:creationId xmlns:p14="http://schemas.microsoft.com/office/powerpoint/2010/main" val="364292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44</a:t>
            </a:fld>
            <a:endParaRPr lang="en-US"/>
          </a:p>
        </p:txBody>
      </p:sp>
    </p:spTree>
    <p:extLst>
      <p:ext uri="{BB962C8B-B14F-4D97-AF65-F5344CB8AC3E}">
        <p14:creationId xmlns:p14="http://schemas.microsoft.com/office/powerpoint/2010/main" val="2097759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1" dirty="0"/>
              <a:t>Precauciones para los pacientes con tumores cerebrales y derivaciones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mj-lt"/>
            </a:endParaRPr>
          </a:p>
          <a:p>
            <a:pPr rtl="0">
              <a:buSzPct val="120000"/>
              <a:buNone/>
            </a:pPr>
            <a:r>
              <a:rPr lang="es-US" b="1" dirty="0">
                <a:latin typeface="+mj-lt"/>
              </a:rPr>
              <a:t>Llame al </a:t>
            </a:r>
            <a:r>
              <a:rPr lang="es-US" b="1" dirty="0">
                <a:effectLst>
                  <a:outerShdw blurRad="38100" dist="38100" dir="2700000" algn="tl">
                    <a:srgbClr val="000000">
                      <a:alpha val="43137"/>
                    </a:srgbClr>
                  </a:outerShdw>
                </a:effectLst>
                <a:latin typeface="+mj-lt"/>
              </a:rPr>
              <a:t>911 </a:t>
            </a:r>
            <a:r>
              <a:rPr lang="es-US" b="1" dirty="0">
                <a:latin typeface="+mj-lt"/>
              </a:rPr>
              <a:t>inmediatamente si su hijo tiene:</a:t>
            </a:r>
          </a:p>
          <a:p>
            <a:pPr marL="342900" marR="0" lvl="0" indent="-3429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s-US" b="0" dirty="0">
                <a:latin typeface="+mj-lt"/>
              </a:rPr>
              <a:t>Convulsiones y NO le han enseñado qué debe hacer en casa.</a:t>
            </a:r>
            <a:endParaRPr lang="en-US" b="0" dirty="0">
              <a:latin typeface="+mj-lt"/>
            </a:endParaRPr>
          </a:p>
          <a:p>
            <a:pPr marL="342900" indent="-342900" rtl="0">
              <a:buSzPct val="120000"/>
              <a:buFont typeface="Arial" panose="020B0604020202020204" pitchFamily="34" charset="0"/>
              <a:buChar char="•"/>
            </a:pPr>
            <a:endParaRPr lang="en-US" sz="2000" b="1"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Llame de inmediato a su equipo de atención médica si su hijo tiene: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dolores de cabeza graves o repetidos;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vómitos repetidos;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soñolencia extrema;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irritabilidad;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b="0" dirty="0"/>
              <a:t>confusión;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dirty="0"/>
              <a:t>hinchazón o enrojecimiento a lo largo del recorrido de la derivación.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45</a:t>
            </a:fld>
            <a:endParaRPr lang="en-US"/>
          </a:p>
        </p:txBody>
      </p:sp>
    </p:spTree>
    <p:extLst>
      <p:ext uri="{BB962C8B-B14F-4D97-AF65-F5344CB8AC3E}">
        <p14:creationId xmlns:p14="http://schemas.microsoft.com/office/powerpoint/2010/main" val="1265593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46</a:t>
            </a:fld>
            <a:endParaRPr lang="en-US"/>
          </a:p>
        </p:txBody>
      </p:sp>
    </p:spTree>
    <p:extLst>
      <p:ext uri="{BB962C8B-B14F-4D97-AF65-F5344CB8AC3E}">
        <p14:creationId xmlns:p14="http://schemas.microsoft.com/office/powerpoint/2010/main" val="299006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b="1" dirty="0"/>
              <a:t>Cuidado de la herida:</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a su hijo le hicieron una cirugía: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El enfermero de su hijo puede mostrarle cómo cuidar la herida y cambiar el vendaje si es necesario.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Por lo general, es importante: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Mantener el área limpia y seca.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Proteger la herida del estrés (como de actividades fuertes) hasta que haya sanado por completo.</a:t>
            </a:r>
            <a:endParaRPr lang="en-US" b="0" dirty="0"/>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47</a:t>
            </a:fld>
            <a:endParaRPr lang="en-US"/>
          </a:p>
        </p:txBody>
      </p:sp>
    </p:spTree>
    <p:extLst>
      <p:ext uri="{BB962C8B-B14F-4D97-AF65-F5344CB8AC3E}">
        <p14:creationId xmlns:p14="http://schemas.microsoft.com/office/powerpoint/2010/main" val="354782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B3E9208-8A84-4205-96E0-9B8811C00D9D}" type="slidenum">
              <a:rPr lang="en-US" smtClean="0"/>
              <a:pPr rtl="0"/>
              <a:t>48</a:t>
            </a:fld>
            <a:endParaRPr lang="en-US"/>
          </a:p>
        </p:txBody>
      </p:sp>
    </p:spTree>
    <p:extLst>
      <p:ext uri="{BB962C8B-B14F-4D97-AF65-F5344CB8AC3E}">
        <p14:creationId xmlns:p14="http://schemas.microsoft.com/office/powerpoint/2010/main" val="1298434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49</a:t>
            </a:fld>
            <a:endParaRPr lang="en-US"/>
          </a:p>
        </p:txBody>
      </p:sp>
    </p:spTree>
    <p:extLst>
      <p:ext uri="{BB962C8B-B14F-4D97-AF65-F5344CB8AC3E}">
        <p14:creationId xmlns:p14="http://schemas.microsoft.com/office/powerpoint/2010/main" val="3171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indent="0" rtl="0">
              <a:buFont typeface="Arial" panose="020B0604020202020204" pitchFamily="34" charset="0"/>
              <a:buNone/>
            </a:pPr>
            <a:r>
              <a:rPr lang="es-US" b="1" dirty="0"/>
              <a:t>¿Qué es el cáncer?</a:t>
            </a:r>
          </a:p>
          <a:p>
            <a:pPr marL="171450" indent="-171450" rtl="0">
              <a:buFont typeface="Arial" panose="020B0604020202020204" pitchFamily="34" charset="0"/>
              <a:buChar char="•"/>
            </a:pPr>
            <a:r>
              <a:rPr lang="es-US" dirty="0"/>
              <a:t>“Cáncer” es el nombre que se le da a un grupo de enfermedades. Cada tipo de cáncer tiene su propio nombre, tratamiento y pronóstico (probabilidad de responder a la terapia). </a:t>
            </a:r>
          </a:p>
          <a:p>
            <a:pPr marL="171450" indent="-171450" rtl="0">
              <a:buFont typeface="Arial" panose="020B0604020202020204" pitchFamily="34" charset="0"/>
              <a:buChar char="•"/>
            </a:pPr>
            <a:r>
              <a:rPr lang="es-US" dirty="0"/>
              <a:t>El cáncer en los niños puede dividirse, en general, en tres grupos:</a:t>
            </a:r>
          </a:p>
          <a:p>
            <a:pPr marL="628650" lvl="1" indent="-171450" rtl="0">
              <a:buFont typeface="Arial" panose="020B0604020202020204" pitchFamily="34" charset="0"/>
              <a:buChar char="•"/>
            </a:pPr>
            <a:r>
              <a:rPr lang="es-US" b="1" dirty="0"/>
              <a:t>Leucemias</a:t>
            </a:r>
            <a:r>
              <a:rPr lang="es-US" dirty="0"/>
              <a:t> son cánceres de las células que forman la sangre.</a:t>
            </a:r>
          </a:p>
          <a:p>
            <a:pPr marL="628650" lvl="1" indent="-171450" rtl="0">
              <a:buFont typeface="Arial" panose="020B0604020202020204" pitchFamily="34" charset="0"/>
              <a:buChar char="•"/>
            </a:pPr>
            <a:r>
              <a:rPr lang="es-US" b="1" dirty="0"/>
              <a:t>Linfomas</a:t>
            </a:r>
            <a:r>
              <a:rPr lang="es-US" dirty="0"/>
              <a:t> son cánceres del sistema inmunitario.</a:t>
            </a:r>
          </a:p>
          <a:p>
            <a:pPr marL="628650" lvl="1" indent="-171450" rtl="0">
              <a:buFont typeface="Arial" panose="020B0604020202020204" pitchFamily="34" charset="0"/>
              <a:buChar char="•"/>
            </a:pPr>
            <a:r>
              <a:rPr lang="es-US" b="1" dirty="0"/>
              <a:t>Tumores sólidos</a:t>
            </a:r>
            <a:r>
              <a:rPr lang="es-US" dirty="0"/>
              <a:t> son cánceres en el cerebro, huesos, músculos, órganos u otros tejidos del cuerpo.</a:t>
            </a: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5</a:t>
            </a:fld>
            <a:endParaRPr lang="en-US"/>
          </a:p>
        </p:txBody>
      </p:sp>
    </p:spTree>
    <p:extLst>
      <p:ext uri="{BB962C8B-B14F-4D97-AF65-F5344CB8AC3E}">
        <p14:creationId xmlns:p14="http://schemas.microsoft.com/office/powerpoint/2010/main" val="3075602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50</a:t>
            </a:fld>
            <a:endParaRPr lang="en-US"/>
          </a:p>
        </p:txBody>
      </p:sp>
    </p:spTree>
    <p:extLst>
      <p:ext uri="{BB962C8B-B14F-4D97-AF65-F5344CB8AC3E}">
        <p14:creationId xmlns:p14="http://schemas.microsoft.com/office/powerpoint/2010/main" val="3040297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51</a:t>
            </a:fld>
            <a:endParaRPr lang="en-US"/>
          </a:p>
        </p:txBody>
      </p:sp>
    </p:spTree>
    <p:extLst>
      <p:ext uri="{BB962C8B-B14F-4D97-AF65-F5344CB8AC3E}">
        <p14:creationId xmlns:p14="http://schemas.microsoft.com/office/powerpoint/2010/main" val="1494491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52</a:t>
            </a:fld>
            <a:endParaRPr lang="en-US"/>
          </a:p>
        </p:txBody>
      </p:sp>
    </p:spTree>
    <p:extLst>
      <p:ext uri="{BB962C8B-B14F-4D97-AF65-F5344CB8AC3E}">
        <p14:creationId xmlns:p14="http://schemas.microsoft.com/office/powerpoint/2010/main" val="3232253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53</a:t>
            </a:fld>
            <a:endParaRPr lang="en-US"/>
          </a:p>
        </p:txBody>
      </p:sp>
    </p:spTree>
    <p:extLst>
      <p:ext uri="{BB962C8B-B14F-4D97-AF65-F5344CB8AC3E}">
        <p14:creationId xmlns:p14="http://schemas.microsoft.com/office/powerpoint/2010/main" val="1516833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54</a:t>
            </a:fld>
            <a:endParaRPr lang="en-US"/>
          </a:p>
        </p:txBody>
      </p:sp>
    </p:spTree>
    <p:extLst>
      <p:ext uri="{BB962C8B-B14F-4D97-AF65-F5344CB8AC3E}">
        <p14:creationId xmlns:p14="http://schemas.microsoft.com/office/powerpoint/2010/main" val="308267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55</a:t>
            </a:fld>
            <a:endParaRPr lang="en-US"/>
          </a:p>
        </p:txBody>
      </p:sp>
    </p:spTree>
    <p:extLst>
      <p:ext uri="{BB962C8B-B14F-4D97-AF65-F5344CB8AC3E}">
        <p14:creationId xmlns:p14="http://schemas.microsoft.com/office/powerpoint/2010/main" val="148352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56</a:t>
            </a:fld>
            <a:endParaRPr lang="en-US"/>
          </a:p>
        </p:txBody>
      </p:sp>
    </p:spTree>
    <p:extLst>
      <p:ext uri="{BB962C8B-B14F-4D97-AF65-F5344CB8AC3E}">
        <p14:creationId xmlns:p14="http://schemas.microsoft.com/office/powerpoint/2010/main" val="1732186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B3E9208-8A84-4205-96E0-9B8811C00D9D}" type="slidenum">
              <a:rPr lang="en-US" smtClean="0"/>
              <a:pPr rtl="0"/>
              <a:t>57</a:t>
            </a:fld>
            <a:endParaRPr lang="en-US"/>
          </a:p>
        </p:txBody>
      </p:sp>
    </p:spTree>
    <p:extLst>
      <p:ext uri="{BB962C8B-B14F-4D97-AF65-F5344CB8AC3E}">
        <p14:creationId xmlns:p14="http://schemas.microsoft.com/office/powerpoint/2010/main" val="5721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77500" lnSpcReduction="20000"/>
          </a:bodyPr>
          <a:lstStyle/>
          <a:p>
            <a:pPr rtl="0"/>
            <a:r>
              <a:rPr lang="es-US" b="1" dirty="0"/>
              <a:t>¿Cómo se trata el cáncer?</a:t>
            </a:r>
            <a:endParaRPr lang="en-US" sz="1200" b="1" kern="1200" baseline="0" dirty="0"/>
          </a:p>
          <a:p>
            <a:pPr rtl="0"/>
            <a:r>
              <a:rPr lang="es-US" sz="1200" b="0" kern="1200" dirty="0">
                <a:latin typeface="+mn-lt"/>
                <a:ea typeface="+mn-ea"/>
                <a:cs typeface="+mn-cs"/>
              </a:rPr>
              <a:t>Cada tipo de cáncer infantil se trata de manera diferente según qué tratamiento consideren los médicos que sea mejor para ese tipo de cáncer. Su hijo puede recibir un tipo de tratamiento o una combinación de diferentes tipos de tratamientos en diferentes momentos durante su terapia.</a:t>
            </a:r>
          </a:p>
          <a:p>
            <a:pPr rtl="0"/>
            <a:endParaRPr lang="en-US" sz="1200"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b="0" i="1" kern="1200" dirty="0">
                <a:latin typeface="+mn-lt"/>
                <a:ea typeface="+mn-ea"/>
                <a:cs typeface="+mn-cs"/>
              </a:rPr>
              <a:t>Nota: enfóquese en la opción de tratamiento que es adecuada para el paciente/familia a quienes les está enseñando.</a:t>
            </a:r>
          </a:p>
          <a:p>
            <a:pPr rtl="0"/>
            <a:endParaRPr lang="en-US" sz="1200" b="1" kern="1200" baseline="0" dirty="0">
              <a:latin typeface="+mn-lt"/>
              <a:ea typeface="+mn-ea"/>
              <a:cs typeface="+mn-cs"/>
            </a:endParaRPr>
          </a:p>
          <a:p>
            <a:pPr rtl="0"/>
            <a:r>
              <a:rPr lang="es-US" sz="1200" b="1" kern="1200" dirty="0">
                <a:latin typeface="+mn-lt"/>
                <a:ea typeface="+mn-ea"/>
                <a:cs typeface="+mn-cs"/>
              </a:rPr>
              <a:t>Quimioterapia</a:t>
            </a:r>
            <a:r>
              <a:rPr lang="es-US" sz="1200" b="0" kern="1200" dirty="0">
                <a:latin typeface="+mn-lt"/>
                <a:ea typeface="+mn-ea"/>
                <a:cs typeface="+mn-cs"/>
              </a:rPr>
              <a:t> es un conjunto de </a:t>
            </a:r>
            <a:r>
              <a:rPr lang="es-US" sz="1200" kern="1200" dirty="0">
                <a:latin typeface="+mn-lt"/>
                <a:ea typeface="+mn-ea"/>
                <a:cs typeface="+mn-cs"/>
              </a:rPr>
              <a:t>medicamentos para tratar el cáncer que impiden que las células crezcan o que las destruyen. </a:t>
            </a:r>
          </a:p>
          <a:p>
            <a:pPr marL="171450" indent="-171450" rtl="0">
              <a:buFont typeface="Arial" panose="020B0604020202020204" pitchFamily="34" charset="0"/>
              <a:buChar char="•"/>
            </a:pPr>
            <a:r>
              <a:rPr lang="es-US" sz="1200" kern="1200" dirty="0">
                <a:latin typeface="+mn-lt"/>
                <a:ea typeface="+mn-ea"/>
                <a:cs typeface="+mn-cs"/>
              </a:rPr>
              <a:t>Se puede administrar la quimioterapia de varias formas, entre ellas, las siguientes: </a:t>
            </a:r>
          </a:p>
          <a:p>
            <a:pPr marL="628650" lvl="1" indent="-171450" rtl="0">
              <a:buFont typeface="Arial" panose="020B0604020202020204" pitchFamily="34" charset="0"/>
              <a:buChar char="•"/>
            </a:pPr>
            <a:r>
              <a:rPr lang="es-US" sz="1200" kern="1200" dirty="0">
                <a:latin typeface="+mn-lt"/>
                <a:ea typeface="+mn-ea"/>
                <a:cs typeface="+mn-cs"/>
              </a:rPr>
              <a:t>por vía oral; </a:t>
            </a:r>
          </a:p>
          <a:p>
            <a:pPr marL="628650" lvl="1" indent="-171450" rtl="0">
              <a:buFont typeface="Arial" panose="020B0604020202020204" pitchFamily="34" charset="0"/>
              <a:buChar char="•"/>
            </a:pPr>
            <a:r>
              <a:rPr lang="es-US" sz="1200" kern="1200" dirty="0">
                <a:latin typeface="+mn-lt"/>
                <a:ea typeface="+mn-ea"/>
                <a:cs typeface="+mn-cs"/>
              </a:rPr>
              <a:t>en una vena; </a:t>
            </a:r>
          </a:p>
          <a:p>
            <a:pPr marL="628650" lvl="1" indent="-171450" rtl="0">
              <a:buFont typeface="Arial" panose="020B0604020202020204" pitchFamily="34" charset="0"/>
              <a:buChar char="•"/>
            </a:pPr>
            <a:r>
              <a:rPr lang="es-US" sz="1200" kern="1200" dirty="0">
                <a:latin typeface="+mn-lt"/>
                <a:ea typeface="+mn-ea"/>
                <a:cs typeface="+mn-cs"/>
              </a:rPr>
              <a:t>como inyección; </a:t>
            </a:r>
          </a:p>
          <a:p>
            <a:pPr marL="628650" lvl="1" indent="-171450" rtl="0">
              <a:buFont typeface="Arial" panose="020B0604020202020204" pitchFamily="34" charset="0"/>
              <a:buChar char="•"/>
            </a:pPr>
            <a:r>
              <a:rPr lang="es-US" sz="1200" kern="1200" dirty="0">
                <a:latin typeface="+mn-lt"/>
                <a:ea typeface="+mn-ea"/>
                <a:cs typeface="+mn-cs"/>
              </a:rPr>
              <a:t>en el líquido cefalorraquídeo. </a:t>
            </a:r>
          </a:p>
          <a:p>
            <a:pPr marL="0" lvl="1" indent="0" rtl="0">
              <a:buFont typeface="Arial" panose="020B0604020202020204" pitchFamily="34" charset="0"/>
              <a:buNone/>
            </a:pPr>
            <a:r>
              <a:rPr lang="es-US" sz="1200" kern="1200" dirty="0">
                <a:latin typeface="+mn-lt"/>
                <a:ea typeface="+mn-ea"/>
                <a:cs typeface="+mn-cs"/>
              </a:rPr>
              <a:t>Hable con su equipo de atención médica sobre las formas en que se administrará la quimioterapia a su hijo.</a:t>
            </a:r>
          </a:p>
          <a:p>
            <a:pPr rtl="0"/>
            <a:endParaRPr lang="en-US" sz="1200" b="1" kern="1200" baseline="0" dirty="0">
              <a:latin typeface="+mn-lt"/>
              <a:ea typeface="+mn-ea"/>
              <a:cs typeface="+mn-cs"/>
            </a:endParaRPr>
          </a:p>
          <a:p>
            <a:pPr rtl="0"/>
            <a:r>
              <a:rPr lang="es-US" sz="1200" b="0" kern="1200" dirty="0">
                <a:latin typeface="+mn-lt"/>
                <a:ea typeface="+mn-ea"/>
                <a:cs typeface="+mn-cs"/>
              </a:rPr>
              <a:t>La </a:t>
            </a:r>
            <a:r>
              <a:rPr lang="es-US" sz="1200" b="1" kern="1200" dirty="0">
                <a:latin typeface="+mn-lt"/>
                <a:ea typeface="+mn-ea"/>
                <a:cs typeface="+mn-cs"/>
              </a:rPr>
              <a:t>inmunoterapia</a:t>
            </a:r>
            <a:r>
              <a:rPr lang="es-US" sz="1200" b="0" kern="1200" dirty="0">
                <a:latin typeface="+mn-lt"/>
                <a:ea typeface="+mn-ea"/>
                <a:cs typeface="+mn-cs"/>
              </a:rPr>
              <a:t> </a:t>
            </a:r>
            <a:r>
              <a:rPr lang="es-US" sz="1200" kern="1200" dirty="0">
                <a:latin typeface="+mn-lt"/>
                <a:ea typeface="+mn-ea"/>
                <a:cs typeface="+mn-cs"/>
              </a:rPr>
              <a:t>utiliza el sistema inmunitario (células que luchan contra la infección) o medicamentos preparados en el laboratorio con células inmunitarias para luchar contra el cáncer. </a:t>
            </a:r>
          </a:p>
          <a:p>
            <a:pPr marL="171450" indent="-171450" rtl="0">
              <a:buFont typeface="Arial" panose="020B0604020202020204" pitchFamily="34" charset="0"/>
              <a:buChar char="•"/>
            </a:pPr>
            <a:r>
              <a:rPr lang="es-US" sz="1200" kern="1200" dirty="0">
                <a:latin typeface="+mn-lt"/>
                <a:ea typeface="+mn-ea"/>
                <a:cs typeface="+mn-cs"/>
              </a:rPr>
              <a:t>Se puede administrar de las siguientes maneras: </a:t>
            </a:r>
          </a:p>
          <a:p>
            <a:pPr marL="628650" lvl="1" indent="-171450" rtl="0">
              <a:buFont typeface="Arial" panose="020B0604020202020204" pitchFamily="34" charset="0"/>
              <a:buChar char="•"/>
            </a:pPr>
            <a:r>
              <a:rPr lang="es-US" sz="1200" kern="1200" dirty="0">
                <a:latin typeface="+mn-lt"/>
                <a:ea typeface="+mn-ea"/>
                <a:cs typeface="+mn-cs"/>
              </a:rPr>
              <a:t>Por vía oral </a:t>
            </a:r>
          </a:p>
          <a:p>
            <a:pPr marL="628650" lvl="1" indent="-171450" rtl="0">
              <a:buFont typeface="Arial" panose="020B0604020202020204" pitchFamily="34" charset="0"/>
              <a:buChar char="•"/>
            </a:pPr>
            <a:r>
              <a:rPr lang="es-US" sz="1200" kern="1200" dirty="0">
                <a:latin typeface="+mn-lt"/>
                <a:ea typeface="+mn-ea"/>
                <a:cs typeface="+mn-cs"/>
              </a:rPr>
              <a:t>Por vía intravenosa </a:t>
            </a:r>
          </a:p>
          <a:p>
            <a:pPr marL="0" lvl="1" indent="0" rtl="0">
              <a:buFont typeface="Arial" panose="020B0604020202020204" pitchFamily="34" charset="0"/>
              <a:buNone/>
            </a:pPr>
            <a:r>
              <a:rPr lang="es-US" sz="1200" kern="1200" dirty="0">
                <a:latin typeface="+mn-lt"/>
                <a:ea typeface="+mn-ea"/>
                <a:cs typeface="+mn-cs"/>
              </a:rPr>
              <a:t>Hable con su equipo de atención médica sobre las formas en que se administrará la quimioterapia a su hijo.</a:t>
            </a:r>
          </a:p>
          <a:p>
            <a:pPr marL="0" lvl="1" indent="0" rtl="0">
              <a:buFont typeface="Arial" panose="020B0604020202020204" pitchFamily="34" charset="0"/>
              <a:buNone/>
            </a:pPr>
            <a:endParaRPr lang="en-US" sz="1200" kern="1200" baseline="0" dirty="0">
              <a:latin typeface="+mn-lt"/>
              <a:ea typeface="+mn-ea"/>
              <a:cs typeface="+mn-cs"/>
            </a:endParaRPr>
          </a:p>
          <a:p>
            <a:pPr marL="171450" lvl="0" indent="-171450" rtl="0">
              <a:buFont typeface="Arial" panose="020B0604020202020204" pitchFamily="34" charset="0"/>
              <a:buChar char="•"/>
            </a:pPr>
            <a:endParaRPr lang="en-US" sz="1200" kern="1200" baseline="0" dirty="0">
              <a:latin typeface="+mn-lt"/>
              <a:ea typeface="+mn-ea"/>
              <a:cs typeface="+mn-cs"/>
            </a:endParaRPr>
          </a:p>
          <a:p>
            <a:pPr rtl="0"/>
            <a:r>
              <a:rPr lang="es-US" sz="1200" b="1" kern="1200" dirty="0">
                <a:latin typeface="+mn-lt"/>
                <a:ea typeface="+mn-ea"/>
                <a:cs typeface="+mn-cs"/>
              </a:rPr>
              <a:t>Cirugía: </a:t>
            </a:r>
            <a:r>
              <a:rPr lang="es-US" sz="1200" kern="1200" dirty="0">
                <a:latin typeface="+mn-lt"/>
                <a:ea typeface="+mn-ea"/>
                <a:cs typeface="+mn-cs"/>
              </a:rPr>
              <a:t>Se pueden usar diferentes tipos de cirugía para tratar el cáncer. </a:t>
            </a:r>
          </a:p>
          <a:p>
            <a:pPr marL="171450" indent="-171450" rtl="0">
              <a:buFont typeface="Arial" panose="020B0604020202020204" pitchFamily="34" charset="0"/>
              <a:buChar char="•"/>
            </a:pPr>
            <a:r>
              <a:rPr lang="es-US" sz="1200" kern="1200" dirty="0">
                <a:latin typeface="+mn-lt"/>
                <a:ea typeface="+mn-ea"/>
                <a:cs typeface="+mn-cs"/>
              </a:rPr>
              <a:t>A veces, la extracción del tumor puede ser el único tratamiento necesario. </a:t>
            </a:r>
          </a:p>
          <a:p>
            <a:pPr marL="171450" indent="-171450" rtl="0">
              <a:buFont typeface="Arial" panose="020B0604020202020204" pitchFamily="34" charset="0"/>
              <a:buChar char="•"/>
            </a:pPr>
            <a:r>
              <a:rPr lang="es-US" sz="1200" kern="1200" dirty="0">
                <a:latin typeface="+mn-lt"/>
                <a:ea typeface="+mn-ea"/>
                <a:cs typeface="+mn-cs"/>
              </a:rPr>
              <a:t>Por lo general, también se usan quimioterapia, inmunoterapia o radiación para matar cualquier célula cancerosa que aún esté en el cuerpo.</a:t>
            </a:r>
            <a:endParaRPr lang="en-US" sz="1200" b="1" kern="1200" baseline="0" dirty="0">
              <a:latin typeface="+mn-lt"/>
              <a:ea typeface="+mn-ea"/>
              <a:cs typeface="+mn-cs"/>
            </a:endParaRPr>
          </a:p>
          <a:p>
            <a:pPr rtl="0"/>
            <a:endParaRPr lang="en-US" sz="1200" b="1" kern="1200" baseline="0" dirty="0">
              <a:latin typeface="+mn-lt"/>
              <a:ea typeface="+mn-ea"/>
              <a:cs typeface="+mn-cs"/>
            </a:endParaRPr>
          </a:p>
          <a:p>
            <a:pPr rtl="0"/>
            <a:r>
              <a:rPr lang="es-US" sz="1200" kern="1200" dirty="0">
                <a:latin typeface="+mn-lt"/>
                <a:ea typeface="+mn-ea"/>
                <a:cs typeface="+mn-cs"/>
              </a:rPr>
              <a:t>En la </a:t>
            </a:r>
            <a:r>
              <a:rPr lang="es-US" sz="1200" b="1" kern="1200" dirty="0">
                <a:latin typeface="+mn-lt"/>
                <a:ea typeface="+mn-ea"/>
                <a:cs typeface="+mn-cs"/>
              </a:rPr>
              <a:t>terapia de radiación</a:t>
            </a:r>
            <a:r>
              <a:rPr lang="es-US" sz="1200" kern="1200" dirty="0">
                <a:latin typeface="+mn-lt"/>
                <a:ea typeface="+mn-ea"/>
                <a:cs typeface="+mn-cs"/>
              </a:rPr>
              <a:t>,</a:t>
            </a:r>
            <a:r>
              <a:rPr lang="en-US" sz="1200" b="1" kern="1200" dirty="0">
                <a:latin typeface="+mn-lt"/>
                <a:ea typeface="+mn-ea"/>
                <a:cs typeface="+mn-cs"/>
              </a:rPr>
              <a:t> </a:t>
            </a:r>
            <a:r>
              <a:rPr lang="es-US" sz="1200" kern="1200" dirty="0">
                <a:latin typeface="+mn-lt"/>
                <a:ea typeface="+mn-ea"/>
                <a:cs typeface="+mn-cs"/>
              </a:rPr>
              <a:t>se administran rayos X de alta energía que dañan y destruyen las células en rápido crecimiento, como las cancerosas. </a:t>
            </a:r>
          </a:p>
          <a:p>
            <a:pPr rtl="0"/>
            <a:endParaRPr lang="en-US" sz="120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i="1" dirty="0"/>
              <a:t>Haga clic en el botón para el tipo de vía que usted debe llevar a su paciente directamente a esa sección.</a:t>
            </a:r>
            <a:endParaRPr lang="en-US" i="1" dirty="0"/>
          </a:p>
          <a:p>
            <a:pPr rtl="0"/>
            <a:endParaRPr lang="en-US" sz="1200" kern="1200" baseline="0" dirty="0">
              <a:latin typeface="+mn-lt"/>
              <a:ea typeface="+mn-ea"/>
              <a:cs typeface="+mn-cs"/>
            </a:endParaRPr>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6</a:t>
            </a:fld>
            <a:endParaRPr lang="en-US"/>
          </a:p>
        </p:txBody>
      </p:sp>
    </p:spTree>
    <p:extLst>
      <p:ext uri="{BB962C8B-B14F-4D97-AF65-F5344CB8AC3E}">
        <p14:creationId xmlns:p14="http://schemas.microsoft.com/office/powerpoint/2010/main" val="21154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es-US" sz="1200" b="1" kern="1200" dirty="0">
                <a:latin typeface="+mn-lt"/>
                <a:ea typeface="+mn-ea"/>
                <a:cs typeface="+mn-cs"/>
              </a:rPr>
              <a:t>Vía venosa central:</a:t>
            </a:r>
            <a:r>
              <a:rPr lang="es-US" sz="1200" kern="1200" dirty="0">
                <a:latin typeface="+mn-lt"/>
                <a:ea typeface="+mn-ea"/>
                <a:cs typeface="+mn-cs"/>
              </a:rPr>
              <a:t> proporciona una forma segura de administrar medicamentos, incluida la quimioterapia, a través de una vena.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latin typeface="+mn-lt"/>
                <a:ea typeface="+mn-ea"/>
                <a:cs typeface="+mn-cs"/>
              </a:rPr>
              <a:t>Si su hijo tiene un </a:t>
            </a:r>
            <a:r>
              <a:rPr lang="es-US" sz="1200" b="1" kern="1200" dirty="0">
                <a:latin typeface="+mn-lt"/>
                <a:ea typeface="+mn-ea"/>
                <a:cs typeface="+mn-cs"/>
              </a:rPr>
              <a:t>CCIP</a:t>
            </a:r>
            <a:r>
              <a:rPr lang="es-US" sz="1200" kern="1200" dirty="0">
                <a:latin typeface="+mn-lt"/>
                <a:ea typeface="+mn-ea"/>
                <a:cs typeface="+mn-cs"/>
              </a:rPr>
              <a:t> </a:t>
            </a:r>
            <a:r>
              <a:rPr lang="es-US" sz="1200" b="0" kern="1200" dirty="0">
                <a:latin typeface="+mn-lt"/>
                <a:ea typeface="+mn-ea"/>
                <a:cs typeface="+mn-cs"/>
              </a:rPr>
              <a:t>(catéter central de inserción periférica), </a:t>
            </a:r>
            <a:r>
              <a:rPr lang="es-US" sz="1200" kern="1200" dirty="0">
                <a:latin typeface="+mn-lt"/>
                <a:ea typeface="+mn-ea"/>
                <a:cs typeface="+mn-cs"/>
              </a:rPr>
              <a:t>su enfermero le enseñará a cuidar de la vía en su casa, incluso cómo cubrirla a la hora del baño.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Nunca use tijeras cerca de la vía o el vendaje.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ve una rotura o fuga, engrape de inmediato la vía por encima de ese punto. Llame al equipo de atención médica y lleve a su hijo al hospital o la clínica para que reparen la vía. </a:t>
            </a:r>
            <a:endParaRPr lang="en-US" b="0" dirty="0"/>
          </a:p>
          <a:p>
            <a:pPr marL="171450" indent="-171450" rtl="0">
              <a:buFont typeface="Arial" panose="020B0604020202020204" pitchFamily="34" charset="0"/>
              <a:buChar char="•"/>
            </a:pPr>
            <a:endParaRPr lang="en-US" sz="1200" b="1"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7</a:t>
            </a:fld>
            <a:endParaRPr lang="en-US"/>
          </a:p>
        </p:txBody>
      </p:sp>
    </p:spTree>
    <p:extLst>
      <p:ext uri="{BB962C8B-B14F-4D97-AF65-F5344CB8AC3E}">
        <p14:creationId xmlns:p14="http://schemas.microsoft.com/office/powerpoint/2010/main" val="99193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es-US" sz="1200" b="1" kern="1200" dirty="0">
                <a:latin typeface="+mn-lt"/>
                <a:ea typeface="+mn-ea"/>
                <a:cs typeface="+mn-cs"/>
              </a:rPr>
              <a:t>Vía venosa central:</a:t>
            </a:r>
            <a:r>
              <a:rPr lang="es-US" sz="1200" kern="1200" dirty="0">
                <a:latin typeface="+mn-lt"/>
                <a:ea typeface="+mn-ea"/>
                <a:cs typeface="+mn-cs"/>
              </a:rPr>
              <a:t> proporciona una forma segura de administrar medicamentos, incluida la quimioterapia, a través de una vena. </a:t>
            </a:r>
          </a:p>
          <a:p>
            <a:pPr marL="171450" indent="-171450" rtl="0">
              <a:buFont typeface="Arial" panose="020B0604020202020204" pitchFamily="34" charset="0"/>
              <a:buChar char="•"/>
            </a:pPr>
            <a:r>
              <a:rPr lang="es-US" sz="1200" kern="1200" dirty="0">
                <a:latin typeface="+mn-lt"/>
                <a:ea typeface="+mn-ea"/>
                <a:cs typeface="+mn-cs"/>
              </a:rPr>
              <a:t>Si su hijo tiene una </a:t>
            </a:r>
            <a:r>
              <a:rPr lang="es-US" sz="1200" b="1" kern="1200" dirty="0">
                <a:latin typeface="+mn-lt"/>
                <a:ea typeface="+mn-ea"/>
                <a:cs typeface="+mn-cs"/>
              </a:rPr>
              <a:t>CVL externa</a:t>
            </a:r>
            <a:r>
              <a:rPr lang="es-US" sz="1200" kern="1200" dirty="0">
                <a:latin typeface="+mn-lt"/>
                <a:ea typeface="+mn-ea"/>
                <a:cs typeface="+mn-cs"/>
              </a:rPr>
              <a:t>, su enfermero le enseñará cómo cuidar de esta vía en casa, incluso la forma de cubrir la vía para la hora del baño.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Nunca use tijeras cerca de la vía o el vendaje.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dirty="0"/>
              <a:t>Si ve una rotura o fuga, engrape de inmediato la vía por encima de ese punto. Llame al equipo de atención médica y lleve a su hijo al hospital o la clínica para que reparen la vía. </a:t>
            </a:r>
            <a:endParaRPr lang="en-US" b="0" dirty="0"/>
          </a:p>
          <a:p>
            <a:pPr marL="0" indent="0" rtl="0">
              <a:buFont typeface="Arial" panose="020B0604020202020204" pitchFamily="34" charset="0"/>
              <a:buNone/>
            </a:pPr>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8</a:t>
            </a:fld>
            <a:endParaRPr lang="en-US"/>
          </a:p>
        </p:txBody>
      </p:sp>
    </p:spTree>
    <p:extLst>
      <p:ext uri="{BB962C8B-B14F-4D97-AF65-F5344CB8AC3E}">
        <p14:creationId xmlns:p14="http://schemas.microsoft.com/office/powerpoint/2010/main" val="186386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kern="1200" dirty="0">
                <a:latin typeface="+mn-lt"/>
                <a:ea typeface="+mn-ea"/>
                <a:cs typeface="+mn-cs"/>
              </a:rPr>
              <a:t>Vía venosa central:</a:t>
            </a:r>
            <a:r>
              <a:rPr lang="es-US" sz="1200" kern="1200" dirty="0">
                <a:latin typeface="+mn-lt"/>
                <a:ea typeface="+mn-ea"/>
                <a:cs typeface="+mn-cs"/>
              </a:rPr>
              <a:t> proporciona una forma segura de administrar medicamentos, incluida la quimioterapia, a través de una vena.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latin typeface="+mn-lt"/>
                <a:ea typeface="+mn-ea"/>
                <a:cs typeface="+mn-cs"/>
              </a:rPr>
              <a:t>Un </a:t>
            </a:r>
            <a:r>
              <a:rPr lang="es-US" sz="1200" b="1" kern="1200" dirty="0">
                <a:latin typeface="+mn-lt"/>
                <a:ea typeface="+mn-ea"/>
                <a:cs typeface="+mn-cs"/>
              </a:rPr>
              <a:t>puerto</a:t>
            </a:r>
            <a:r>
              <a:rPr lang="es-US" sz="1200" kern="1200" dirty="0">
                <a:latin typeface="+mn-lt"/>
                <a:ea typeface="+mn-ea"/>
                <a:cs typeface="+mn-cs"/>
              </a:rPr>
              <a:t> es un catéter debajo de la piel. Una aguja especial se inserta en el puerto.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latin typeface="+mn-lt"/>
                <a:ea typeface="+mn-ea"/>
                <a:cs typeface="+mn-cs"/>
              </a:rPr>
              <a:t>Si su hijo tiene un </a:t>
            </a:r>
            <a:r>
              <a:rPr lang="es-US" sz="1200" b="0" kern="1200" dirty="0">
                <a:latin typeface="+mn-lt"/>
                <a:ea typeface="+mn-ea"/>
                <a:cs typeface="+mn-cs"/>
              </a:rPr>
              <a:t>puerto</a:t>
            </a:r>
            <a:r>
              <a:rPr lang="es-US" sz="1200" kern="1200" dirty="0">
                <a:latin typeface="+mn-lt"/>
                <a:ea typeface="+mn-ea"/>
                <a:cs typeface="+mn-cs"/>
              </a:rPr>
              <a:t>, tal vez le pidan que aplique una crema anestésica en la piel sobre el puerto antes de que su hijo venga a la clínica o a la sala de emergencias. La crema puede ayudar a que la colocación de la aguja en el puerto sea más fácil para él. Pregunte al enfermero de su hijo si esto es algo que necesitará.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kern="1200" dirty="0"/>
              <a:t>Cuando su hijo no está en el hospital o la clínica, no se le deja la aguja en el puerto. Su hijo no tendrá vías/tubos fuera de la piel.</a:t>
            </a:r>
            <a:endParaRPr lang="en-US" dirty="0"/>
          </a:p>
          <a:p>
            <a:pPr rtl="0"/>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BD0C2F5-0971-479F-8BD7-9E891D3171FC}" type="slidenum">
              <a:rPr lang="en-US" smtClean="0"/>
              <a:pPr rtl="0"/>
              <a:t>9</a:t>
            </a:fld>
            <a:endParaRPr lang="en-US"/>
          </a:p>
        </p:txBody>
      </p:sp>
    </p:spTree>
    <p:extLst>
      <p:ext uri="{BB962C8B-B14F-4D97-AF65-F5344CB8AC3E}">
        <p14:creationId xmlns:p14="http://schemas.microsoft.com/office/powerpoint/2010/main" val="254859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Text Placeholder 6"/>
          <p:cNvSpPr>
            <a:spLocks noGrp="1"/>
          </p:cNvSpPr>
          <p:nvPr>
            <p:ph type="body" sz="quarter" idx="10" hasCustomPrompt="1"/>
          </p:nvPr>
        </p:nvSpPr>
        <p:spPr>
          <a:xfrm>
            <a:off x="1488603" y="3494690"/>
            <a:ext cx="6176066" cy="1107996"/>
          </a:xfrm>
          <a:prstGeom prst="rect">
            <a:avLst/>
          </a:prstGeom>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3600" b="0">
                <a:solidFill>
                  <a:schemeClr val="accent5"/>
                </a:solidFill>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568656" y="945838"/>
            <a:ext cx="7924800" cy="749141"/>
          </a:xfrm>
          <a:prstGeom prst="flowChartAlternateProcess">
            <a:avLst/>
          </a:prstGeom>
          <a:solidFill>
            <a:schemeClr val="bg1"/>
          </a:solidFill>
        </p:spPr>
        <p:txBody>
          <a:bodyPr vert="horz" wrap="square" lIns="0" tIns="0" rIns="0" bIns="0" rtlCol="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4400" b="0">
                <a:solidFill>
                  <a:schemeClr val="accent6"/>
                </a:solidFill>
              </a:defRPr>
            </a:lvl1pPr>
          </a:lstStyle>
          <a:p>
            <a:pPr lvl="0" rtl="0"/>
            <a:r>
              <a:rPr lang="es-US"/>
              <a:t>Click to edit Master title style</a:t>
            </a:r>
          </a:p>
        </p:txBody>
      </p:sp>
    </p:spTree>
    <p:extLst>
      <p:ext uri="{BB962C8B-B14F-4D97-AF65-F5344CB8AC3E}">
        <p14:creationId xmlns:p14="http://schemas.microsoft.com/office/powerpoint/2010/main" val="34051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idx="1"/>
          </p:nvPr>
        </p:nvSpPr>
        <p:spPr/>
        <p:txBody>
          <a:bodyPr rtlCol="0"/>
          <a:lstStyle>
            <a:lvl1pPr>
              <a:lnSpc>
                <a:spcPct val="100000"/>
              </a:lnSpc>
              <a:defRPr/>
            </a:lvl1pPr>
            <a:lvl2pPr>
              <a:lnSpc>
                <a:spcPct val="100000"/>
              </a:lnSpc>
              <a:defRPr/>
            </a:lvl2pPr>
            <a:lvl3pPr>
              <a:lnSpc>
                <a:spcPct val="100000"/>
              </a:lnSpc>
              <a:defRPr/>
            </a:lvl3pPr>
          </a:lstStyle>
          <a:p>
            <a:pPr lvl="0" rtl="0"/>
            <a:r>
              <a:rPr lang="es-US"/>
              <a:t>Click to edit Master text styles</a:t>
            </a:r>
          </a:p>
          <a:p>
            <a:pPr lvl="1" rtl="0"/>
            <a:r>
              <a:rPr lang="es-US"/>
              <a:t>Second level</a:t>
            </a:r>
          </a:p>
          <a:p>
            <a:pPr lvl="2" rtl="0"/>
            <a:r>
              <a:rPr lang="es-US"/>
              <a:t>Third level</a:t>
            </a:r>
          </a:p>
        </p:txBody>
      </p:sp>
    </p:spTree>
    <p:extLst>
      <p:ext uri="{BB962C8B-B14F-4D97-AF65-F5344CB8AC3E}">
        <p14:creationId xmlns:p14="http://schemas.microsoft.com/office/powerpoint/2010/main" val="37302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19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a:p>
        </p:txBody>
      </p:sp>
      <p:sp>
        <p:nvSpPr>
          <p:cNvPr id="6" name="Content Placeholder 3"/>
          <p:cNvSpPr>
            <a:spLocks noGrp="1"/>
          </p:cNvSpPr>
          <p:nvPr>
            <p:ph sz="half" idx="2"/>
          </p:nvPr>
        </p:nvSpPr>
        <p:spPr>
          <a:xfrm>
            <a:off x="4610622" y="134968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7" name="Title 1"/>
          <p:cNvSpPr>
            <a:spLocks noGrp="1"/>
          </p:cNvSpPr>
          <p:nvPr>
            <p:ph type="title"/>
          </p:nvPr>
        </p:nvSpPr>
        <p:spPr>
          <a:xfrm>
            <a:off x="152400" y="371475"/>
            <a:ext cx="8572500" cy="590921"/>
          </a:xfrm>
        </p:spPr>
        <p:txBody>
          <a:bodyPr rtlCol="0"/>
          <a:lstStyle/>
          <a:p>
            <a:pPr rtl="0"/>
            <a:r>
              <a:rPr lang="es-US"/>
              <a:t>Click to edit Master title style</a:t>
            </a:r>
            <a:endParaRPr lang="en-US" dirty="0"/>
          </a:p>
        </p:txBody>
      </p:sp>
    </p:spTree>
    <p:extLst>
      <p:ext uri="{BB962C8B-B14F-4D97-AF65-F5344CB8AC3E}">
        <p14:creationId xmlns:p14="http://schemas.microsoft.com/office/powerpoint/2010/main" val="290931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es-US"/>
              <a:t>Click to edit Master title style</a:t>
            </a:r>
          </a:p>
        </p:txBody>
      </p:sp>
    </p:spTree>
    <p:extLst>
      <p:ext uri="{BB962C8B-B14F-4D97-AF65-F5344CB8AC3E}">
        <p14:creationId xmlns:p14="http://schemas.microsoft.com/office/powerpoint/2010/main" val="314917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es-US"/>
              <a:t>Click to edit Master title style</a:t>
            </a:r>
          </a:p>
        </p:txBody>
      </p:sp>
    </p:spTree>
    <p:extLst>
      <p:ext uri="{BB962C8B-B14F-4D97-AF65-F5344CB8AC3E}">
        <p14:creationId xmlns:p14="http://schemas.microsoft.com/office/powerpoint/2010/main" val="16143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rtlCol="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rtl="0"/>
            <a:r>
              <a:rPr lang="es-US"/>
              <a:t>Click to edit </a:t>
            </a:r>
            <a:br>
              <a:rPr lang="en-US" dirty="0"/>
            </a:br>
            <a:r>
              <a:rPr lang="es-US"/>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rtlCol="0">
            <a:spAutoFit/>
          </a:bodyPr>
          <a:lstStyle>
            <a:lvl1pPr>
              <a:defRPr lang="en-US" sz="3600" b="1" kern="800" spc="70" dirty="0" smtClean="0">
                <a:solidFill>
                  <a:schemeClr val="tx1"/>
                </a:solidFill>
                <a:latin typeface="+mn-lt"/>
              </a:defRPr>
            </a:lvl1pPr>
          </a:lstStyle>
          <a:p>
            <a:pPr marL="0" marR="0" lvl="0" indent="0" defTabSz="457153" rtl="0" fontAlgn="auto">
              <a:lnSpc>
                <a:spcPct val="100000"/>
              </a:lnSpc>
              <a:spcBef>
                <a:spcPts val="0"/>
              </a:spcBef>
              <a:spcAft>
                <a:spcPts val="0"/>
              </a:spcAft>
              <a:buClr>
                <a:schemeClr val="accent5"/>
              </a:buClr>
              <a:buSzTx/>
              <a:buFontTx/>
              <a:buNone/>
              <a:tabLst/>
            </a:pPr>
            <a:r>
              <a:rPr lang="es-US"/>
              <a:t>Click to edit Master title style</a:t>
            </a:r>
          </a:p>
        </p:txBody>
      </p:sp>
    </p:spTree>
    <p:extLst>
      <p:ext uri="{BB962C8B-B14F-4D97-AF65-F5344CB8AC3E}">
        <p14:creationId xmlns:p14="http://schemas.microsoft.com/office/powerpoint/2010/main" val="177627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7" name="Straight Connector 6"/>
          <p:cNvCxnSpPr/>
          <p:nvPr userDrawn="1"/>
        </p:nvCxnSpPr>
        <p:spPr>
          <a:xfrm>
            <a:off x="246185" y="967153"/>
            <a:ext cx="8610600" cy="0"/>
          </a:xfrm>
          <a:prstGeom prst="line">
            <a:avLst/>
          </a:prstGeom>
          <a:ln w="25400">
            <a:solidFill>
              <a:srgbClr val="D6D6D6"/>
            </a:soli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52400" y="371475"/>
            <a:ext cx="8572500" cy="590921"/>
          </a:xfrm>
          <a:prstGeom prst="rect">
            <a:avLst/>
          </a:prstGeom>
        </p:spPr>
        <p:txBody>
          <a:bodyPr vert="horz" lIns="91430" tIns="45715" rIns="91430" bIns="45715" rtlCol="0">
            <a:spAutoFit/>
          </a:bodyPr>
          <a:lstStyle/>
          <a:p>
            <a:pPr lvl="0" defTabSz="457153" rtl="0"/>
            <a:r>
              <a:rPr lang="es-US"/>
              <a:t>Haga clic para editar estilos de títulos Master</a:t>
            </a:r>
            <a:endParaRPr lang="en-US" dirty="0"/>
          </a:p>
        </p:txBody>
      </p:sp>
      <p:sp>
        <p:nvSpPr>
          <p:cNvPr id="3" name="Text Placeholder 2"/>
          <p:cNvSpPr>
            <a:spLocks noGrp="1"/>
          </p:cNvSpPr>
          <p:nvPr>
            <p:ph type="body" idx="1"/>
          </p:nvPr>
        </p:nvSpPr>
        <p:spPr>
          <a:xfrm>
            <a:off x="381000" y="1371600"/>
            <a:ext cx="8343900" cy="4515202"/>
          </a:xfrm>
          <a:prstGeom prst="rect">
            <a:avLst/>
          </a:prstGeom>
        </p:spPr>
        <p:txBody>
          <a:bodyPr vert="horz" lIns="91440" tIns="45720" rIns="91440" bIns="45720" rtlCol="0">
            <a:normAutofit/>
          </a:bodyPr>
          <a:lstStyle/>
          <a:p>
            <a:pPr lvl="0" rtl="0"/>
            <a:r>
              <a:rPr lang="es-US"/>
              <a:t>Haga clic para editar estilos de texto Master</a:t>
            </a:r>
          </a:p>
          <a:p>
            <a:pPr lvl="1" rtl="0"/>
            <a:r>
              <a:rPr lang="es-US"/>
              <a:t>Segundo nivel</a:t>
            </a:r>
          </a:p>
          <a:p>
            <a:pPr lvl="2" rtl="0"/>
            <a:r>
              <a:rPr lang="es-US"/>
              <a:t>Tercer nivel</a:t>
            </a:r>
          </a:p>
        </p:txBody>
      </p:sp>
      <p:pic>
        <p:nvPicPr>
          <p:cNvPr id="8" name="Picture 7" descr="COG_Logo_RGB.png"/>
          <p:cNvPicPr>
            <a:picLocks noChangeAspect="1"/>
          </p:cNvPicPr>
          <p:nvPr userDrawn="1"/>
        </p:nvPicPr>
        <p:blipFill>
          <a:blip r:embed="rId8" cstate="print"/>
          <a:stretch>
            <a:fillRect/>
          </a:stretch>
        </p:blipFill>
        <p:spPr>
          <a:xfrm>
            <a:off x="304800" y="6096000"/>
            <a:ext cx="984250" cy="568678"/>
          </a:xfrm>
          <a:prstGeom prst="rect">
            <a:avLst/>
          </a:prstGeom>
        </p:spPr>
      </p:pic>
      <p:pic>
        <p:nvPicPr>
          <p:cNvPr id="9" name="Picture 8" descr="COG_single_line.png"/>
          <p:cNvPicPr>
            <a:picLocks noChangeAspect="1"/>
          </p:cNvPicPr>
          <p:nvPr userDrawn="1"/>
        </p:nvPicPr>
        <p:blipFill>
          <a:blip r:embed="rId9" cstate="print"/>
          <a:stretch>
            <a:fillRect/>
          </a:stretch>
        </p:blipFill>
        <p:spPr>
          <a:xfrm>
            <a:off x="1371600" y="6382103"/>
            <a:ext cx="2261547" cy="130175"/>
          </a:xfrm>
          <a:prstGeom prst="rect">
            <a:avLst/>
          </a:prstGeom>
        </p:spPr>
      </p:pic>
      <p:sp>
        <p:nvSpPr>
          <p:cNvPr id="10" name="Text Placeholder 13"/>
          <p:cNvSpPr txBox="1">
            <a:spLocks/>
          </p:cNvSpPr>
          <p:nvPr userDrawn="1"/>
        </p:nvSpPr>
        <p:spPr>
          <a:xfrm>
            <a:off x="8686800" y="6399312"/>
            <a:ext cx="156731" cy="153888"/>
          </a:xfrm>
          <a:prstGeom prst="rect">
            <a:avLst/>
          </a:prstGeom>
        </p:spPr>
        <p:txBody>
          <a:bodyPr vert="horz" wrap="none" lIns="0" tIns="0" rIns="0" bIns="0" rtlCol="0">
            <a:spAutoFit/>
          </a:bodyPr>
          <a:lstStyle>
            <a:lvl1pPr>
              <a:lnSpc>
                <a:spcPct val="100000"/>
              </a:lnSpc>
              <a:spcBef>
                <a:spcPts val="0"/>
              </a:spcBef>
              <a:defRPr sz="1000" b="0" i="0" spc="0">
                <a:solidFill>
                  <a:schemeClr val="tx1"/>
                </a:solidFill>
                <a:latin typeface="Arial"/>
                <a:cs typeface="Aria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marL="0" marR="0" lvl="0" indent="0" algn="l" defTabSz="457153" rtl="0" eaLnBrk="1" fontAlgn="auto" latinLnBrk="0" hangingPunct="1">
              <a:lnSpc>
                <a:spcPct val="100000"/>
              </a:lnSpc>
              <a:spcBef>
                <a:spcPts val="0"/>
              </a:spcBef>
              <a:spcAft>
                <a:spcPts val="0"/>
              </a:spcAft>
              <a:buClr>
                <a:schemeClr val="accent5"/>
              </a:buClr>
              <a:buSzTx/>
              <a:buFontTx/>
              <a:buNone/>
              <a:tabLst/>
              <a:defRPr/>
            </a:pPr>
            <a:fld id="{2EED0D42-5738-6642-BC13-08D50DCB792D}" type="slidenum">
              <a:rPr kumimoji="0" lang="en-US" sz="1000" b="0" i="0" u="none" strike="noStrike" kern="800" cap="none" spc="0" normalizeH="0" baseline="0" noProof="0" smtClean="0">
                <a:ln>
                  <a:noFill/>
                </a:ln>
                <a:solidFill>
                  <a:schemeClr val="tx1"/>
                </a:solidFill>
                <a:effectLst/>
                <a:uLnTx/>
                <a:uFillTx/>
                <a:latin typeface="+mn-lt"/>
                <a:ea typeface="+mn-ea"/>
                <a:cs typeface="Arial"/>
              </a:rPr>
              <a:pPr marL="0" marR="0" lvl="0" indent="0" algn="l" defTabSz="457153" rtl="0" eaLnBrk="1" fontAlgn="auto" latinLnBrk="0" hangingPunct="1">
                <a:lnSpc>
                  <a:spcPct val="100000"/>
                </a:lnSpc>
                <a:spcBef>
                  <a:spcPts val="0"/>
                </a:spcBef>
                <a:spcAft>
                  <a:spcPts val="0"/>
                </a:spcAft>
                <a:buClr>
                  <a:schemeClr val="accent5"/>
                </a:buClr>
                <a:buSzTx/>
                <a:buFontTx/>
                <a:buNone/>
                <a:tabLst/>
                <a:defRPr/>
              </a:pPr>
              <a:t>‹#›</a:t>
            </a:fld>
            <a:endParaRPr kumimoji="0" lang="en-US" sz="1000" b="0" i="0" u="none" strike="noStrike" kern="8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79556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7.xml"/><Relationship Id="rId3" Type="http://schemas.openxmlformats.org/officeDocument/2006/relationships/slide" Target="slide5.xml"/><Relationship Id="rId7" Type="http://schemas.openxmlformats.org/officeDocument/2006/relationships/slide" Target="slide24.xml"/><Relationship Id="rId12" Type="http://schemas.openxmlformats.org/officeDocument/2006/relationships/slide" Target="slide45.xml"/><Relationship Id="rId2" Type="http://schemas.openxmlformats.org/officeDocument/2006/relationships/notesSlide" Target="../notesSlides/notesSlide3.xml"/><Relationship Id="rId16" Type="http://schemas.openxmlformats.org/officeDocument/2006/relationships/slide" Target="slide9.xml"/><Relationship Id="rId1" Type="http://schemas.openxmlformats.org/officeDocument/2006/relationships/slideLayout" Target="../slideLayouts/slideLayout6.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slide" Target="slide14.xml"/><Relationship Id="rId15" Type="http://schemas.openxmlformats.org/officeDocument/2006/relationships/slide" Target="slide8.xml"/><Relationship Id="rId10"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41.xml"/><Relationship Id="rId1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32247" cy="6858000"/>
          </a:xfrm>
          <a:prstGeom prst="rect">
            <a:avLst/>
          </a:prstGeom>
        </p:spPr>
      </p:pic>
    </p:spTree>
    <p:extLst>
      <p:ext uri="{BB962C8B-B14F-4D97-AF65-F5344CB8AC3E}">
        <p14:creationId xmlns:p14="http://schemas.microsoft.com/office/powerpoint/2010/main" val="24915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0"/>
            <a:ext cx="9144000" cy="6858000"/>
          </a:xfrm>
          <a:prstGeom prst="rect">
            <a:avLst/>
          </a:prstGeom>
        </p:spPr>
      </p:pic>
      <p:sp>
        <p:nvSpPr>
          <p:cNvPr id="8" name="TextBox 7">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75998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0"/>
            <a:ext cx="9144000" cy="6855800"/>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35146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358" y="367"/>
            <a:ext cx="9137642" cy="6857633"/>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77336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144000" cy="6858001"/>
          </a:xfrm>
          <a:prstGeom prst="rect">
            <a:avLst/>
          </a:prstGeom>
        </p:spPr>
      </p:pic>
      <p:sp>
        <p:nvSpPr>
          <p:cNvPr id="3" name="TextBox 2">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91182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8000"/>
          </a:xfrm>
          <a:prstGeom prst="rect">
            <a:avLst/>
          </a:prstGeom>
        </p:spPr>
      </p:pic>
      <p:sp>
        <p:nvSpPr>
          <p:cNvPr id="6" name="Content Placeholder 5"/>
          <p:cNvSpPr>
            <a:spLocks noGrp="1"/>
          </p:cNvSpPr>
          <p:nvPr>
            <p:ph idx="1"/>
          </p:nvPr>
        </p:nvSpPr>
        <p:spPr>
          <a:solidFill>
            <a:schemeClr val="bg2"/>
          </a:solidFill>
        </p:spPr>
        <p:txBody>
          <a:bodyPr rtlCol="0">
            <a:normAutofit/>
          </a:bodyPr>
          <a:lstStyle/>
          <a:p>
            <a:pPr rtl="0"/>
            <a:endParaRPr lang="en-US" dirty="0"/>
          </a:p>
          <a:p>
            <a:pPr>
              <a:buNone/>
            </a:pPr>
            <a:r>
              <a:rPr lang="es-US" sz="3200" b="1" dirty="0">
                <a:latin typeface="Calibri" pitchFamily="34" charset="0"/>
              </a:rPr>
              <a:t>Durante el día:</a:t>
            </a:r>
            <a:r>
              <a:rPr lang="es-US" sz="3200" dirty="0">
                <a:latin typeface="Calibri" pitchFamily="34" charset="0"/>
              </a:rPr>
              <a:t> ______________________</a:t>
            </a:r>
          </a:p>
          <a:p>
            <a:pPr marL="0" indent="0" rtl="0">
              <a:buNone/>
            </a:pPr>
            <a:endParaRPr lang="en-US" sz="3200" dirty="0">
              <a:latin typeface="Calibri" pitchFamily="34" charset="0"/>
            </a:endParaRPr>
          </a:p>
          <a:p>
            <a:pPr>
              <a:buNone/>
            </a:pPr>
            <a:r>
              <a:rPr lang="es-US" sz="3200" b="1" dirty="0">
                <a:latin typeface="Calibri" pitchFamily="34" charset="0"/>
              </a:rPr>
              <a:t>Después del horario habitual de trabajo:</a:t>
            </a:r>
            <a:r>
              <a:rPr lang="es-US" sz="3200" dirty="0">
                <a:latin typeface="Calibri" pitchFamily="34" charset="0"/>
              </a:rPr>
              <a:t> ____________________________________</a:t>
            </a:r>
          </a:p>
          <a:p>
            <a:pPr rtl="0"/>
            <a:endParaRPr lang="en-US" sz="3200" dirty="0">
              <a:latin typeface="Calibri" pitchFamily="34" charset="0"/>
            </a:endParaRPr>
          </a:p>
          <a:p>
            <a:pPr rtl="0">
              <a:buNone/>
            </a:pPr>
            <a:r>
              <a:rPr lang="es-US" sz="3200" b="1" dirty="0">
                <a:latin typeface="Calibri" pitchFamily="34" charset="0"/>
              </a:rPr>
              <a:t>Otro: </a:t>
            </a:r>
            <a:r>
              <a:rPr lang="es-US" sz="3200" dirty="0">
                <a:latin typeface="Calibri" pitchFamily="34" charset="0"/>
              </a:rPr>
              <a:t>________________________________</a:t>
            </a:r>
            <a:endParaRPr lang="en-US" sz="3200" dirty="0">
              <a:latin typeface="Calibri" pitchFamily="34" charset="0"/>
            </a:endParaRPr>
          </a:p>
        </p:txBody>
      </p:sp>
      <p:sp>
        <p:nvSpPr>
          <p:cNvPr id="5" name="TextBox 4">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8" name="Rectángulo 7">
            <a:extLst>
              <a:ext uri="{FF2B5EF4-FFF2-40B4-BE49-F238E27FC236}">
                <a16:creationId xmlns:a16="http://schemas.microsoft.com/office/drawing/2014/main" id="{A67D23B7-8B77-46D2-B6F5-0E0CC84F8B44}"/>
              </a:ext>
            </a:extLst>
          </p:cNvPr>
          <p:cNvSpPr/>
          <p:nvPr/>
        </p:nvSpPr>
        <p:spPr>
          <a:xfrm>
            <a:off x="1321712" y="6292747"/>
            <a:ext cx="2783134" cy="276999"/>
          </a:xfrm>
          <a:prstGeom prst="rect">
            <a:avLst/>
          </a:prstGeom>
          <a:solidFill>
            <a:schemeClr val="accent5"/>
          </a:solidFill>
        </p:spPr>
        <p:txBody>
          <a:bodyPr wrap="none">
            <a:spAutoFit/>
          </a:bodyPr>
          <a:lstStyle/>
          <a:p>
            <a:r>
              <a:rPr lang="es-MX" sz="1200" dirty="0">
                <a:solidFill>
                  <a:srgbClr val="73AE57"/>
                </a:solidFill>
                <a:latin typeface="Times New Roman" panose="02020603050405020304" pitchFamily="18" charset="0"/>
                <a:cs typeface="Times New Roman" panose="02020603050405020304" pitchFamily="18" charset="0"/>
              </a:rPr>
              <a:t>Los expertos en cáncer infantil del mundo</a:t>
            </a:r>
            <a:endParaRPr lang="es-AR" sz="1200" dirty="0">
              <a:solidFill>
                <a:srgbClr val="73AE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97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7999"/>
          </a:xfrm>
          <a:prstGeom prst="rect">
            <a:avLst/>
          </a:prstGeom>
        </p:spPr>
      </p:pic>
      <p:sp>
        <p:nvSpPr>
          <p:cNvPr id="3" name="TextBox 2">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85844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9141062" cy="6858000"/>
          </a:xfrm>
          <a:prstGeom prst="rect">
            <a:avLst/>
          </a:prstGeom>
        </p:spPr>
      </p:pic>
      <p:sp>
        <p:nvSpPr>
          <p:cNvPr id="7" name="TextBox 6">
            <a:hlinkClick r:id="rId4" action="ppaction://hlinksldjump"/>
          </p:cNvPr>
          <p:cNvSpPr txBox="1"/>
          <p:nvPr/>
        </p:nvSpPr>
        <p:spPr>
          <a:xfrm>
            <a:off x="7437120" y="1170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11114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12" name="Rectangle 11"/>
          <p:cNvSpPr/>
          <p:nvPr/>
        </p:nvSpPr>
        <p:spPr>
          <a:xfrm>
            <a:off x="0" y="1124211"/>
            <a:ext cx="9144000" cy="830997"/>
          </a:xfrm>
          <a:prstGeom prst="rect">
            <a:avLst/>
          </a:prstGeom>
          <a:solidFill>
            <a:schemeClr val="bg2"/>
          </a:solidFill>
        </p:spPr>
        <p:txBody>
          <a:bodyPr wrap="square" rtlCol="0">
            <a:spAutoFit/>
          </a:bodyPr>
          <a:lstStyle/>
          <a:p>
            <a:pPr algn="ctr" rtl="0"/>
            <a:r>
              <a:rPr lang="es-US" sz="2400" b="1" i="1" dirty="0">
                <a:solidFill>
                  <a:schemeClr val="accent6"/>
                </a:solidFill>
              </a:rPr>
              <a:t>Introduzca los números de teléfono </a:t>
            </a:r>
          </a:p>
          <a:p>
            <a:pPr algn="ctr" rtl="0"/>
            <a:r>
              <a:rPr lang="es-US" sz="2400" b="1" i="1" dirty="0">
                <a:solidFill>
                  <a:schemeClr val="accent6"/>
                </a:solidFill>
              </a:rPr>
              <a:t>de su hospital/clínica aquí:</a:t>
            </a:r>
          </a:p>
        </p:txBody>
      </p:sp>
      <p:sp>
        <p:nvSpPr>
          <p:cNvPr id="16" name="TextBox 15">
            <a:hlinkClick r:id="rId4" action="ppaction://hlinksldjump"/>
          </p:cNvPr>
          <p:cNvSpPr txBox="1"/>
          <p:nvPr/>
        </p:nvSpPr>
        <p:spPr>
          <a:xfrm>
            <a:off x="7418070" y="-1058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19" name="TextBox 18"/>
          <p:cNvSpPr txBox="1"/>
          <p:nvPr/>
        </p:nvSpPr>
        <p:spPr>
          <a:xfrm>
            <a:off x="1880403" y="2794733"/>
            <a:ext cx="637046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algn="ctr" rtl="0">
              <a:buClr>
                <a:schemeClr val="accent2"/>
              </a:buClr>
            </a:pPr>
            <a:r>
              <a:rPr lang="es-US" sz="2800" b="1" i="1" dirty="0">
                <a:solidFill>
                  <a:schemeClr val="accent6"/>
                </a:solidFill>
                <a:latin typeface="Calibri" pitchFamily="34" charset="0"/>
              </a:rPr>
              <a:t>Introduzca las pautas para tratar la fiebre </a:t>
            </a:r>
          </a:p>
          <a:p>
            <a:pPr algn="ctr" rtl="0">
              <a:buClr>
                <a:schemeClr val="accent2"/>
              </a:buClr>
            </a:pPr>
            <a:r>
              <a:rPr lang="es-US" sz="2800" b="1" i="1" dirty="0">
                <a:solidFill>
                  <a:schemeClr val="accent6"/>
                </a:solidFill>
                <a:latin typeface="Calibri" pitchFamily="34" charset="0"/>
              </a:rPr>
              <a:t>de su hospital/clínica aquí:</a:t>
            </a:r>
            <a:endParaRPr lang="en-US" sz="2800" dirty="0">
              <a:solidFill>
                <a:schemeClr val="accent6"/>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0154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135207" cy="6858000"/>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33167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155"/>
            <a:ext cx="9144000" cy="6859155"/>
          </a:xfrm>
          <a:prstGeom prst="rect">
            <a:avLst/>
          </a:prstGeom>
        </p:spPr>
      </p:pic>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p>
        </p:txBody>
      </p:sp>
      <p:sp>
        <p:nvSpPr>
          <p:cNvPr id="11" name="TextBox 10">
            <a:hlinkClick r:id="rId4" action="ppaction://hlinksldjump"/>
          </p:cNvPr>
          <p:cNvSpPr txBox="1"/>
          <p:nvPr/>
        </p:nvSpPr>
        <p:spPr>
          <a:xfrm>
            <a:off x="7437120" y="1169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3203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Tree>
    <p:extLst>
      <p:ext uri="{BB962C8B-B14F-4D97-AF65-F5344CB8AC3E}">
        <p14:creationId xmlns:p14="http://schemas.microsoft.com/office/powerpoint/2010/main" val="229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6" name="Rectangle 5"/>
          <p:cNvSpPr/>
          <p:nvPr/>
        </p:nvSpPr>
        <p:spPr>
          <a:xfrm>
            <a:off x="-1905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11" name="TextBox 10">
            <a:hlinkClick r:id="rId4" action="ppaction://hlinksldjump"/>
          </p:cNvPr>
          <p:cNvSpPr txBox="1"/>
          <p:nvPr/>
        </p:nvSpPr>
        <p:spPr>
          <a:xfrm>
            <a:off x="7418070" y="2899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05298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792"/>
            <a:ext cx="9142970" cy="6849208"/>
          </a:xfrm>
          <a:prstGeom prst="rect">
            <a:avLst/>
          </a:prstGeom>
        </p:spPr>
      </p:pic>
      <p:sp>
        <p:nvSpPr>
          <p:cNvPr id="6" name="Rectangle 5"/>
          <p:cNvSpPr/>
          <p:nvPr/>
        </p:nvSpPr>
        <p:spPr>
          <a:xfrm>
            <a:off x="0" y="1168223"/>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11" name="TextBox 10">
            <a:hlinkClick r:id="rId4"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53720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43999" cy="6858001"/>
          </a:xfrm>
          <a:prstGeom prst="rect">
            <a:avLst/>
          </a:prstGeom>
        </p:spPr>
      </p:pic>
      <p:sp>
        <p:nvSpPr>
          <p:cNvPr id="6" name="Rectangle 5"/>
          <p:cNvSpPr/>
          <p:nvPr/>
        </p:nvSpPr>
        <p:spPr>
          <a:xfrm>
            <a:off x="0" y="1159430"/>
            <a:ext cx="914400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
        <p:nvSpPr>
          <p:cNvPr id="11" name="TextBox 10">
            <a:hlinkClick r:id="rId4"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4268072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46999"/>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rtlCol="0">
            <a:spAutoFit/>
          </a:bodyPr>
          <a:lstStyle/>
          <a:p>
            <a:pPr algn="ctr" rtl="0"/>
            <a:r>
              <a:rPr lang="es-US" sz="2400" b="1" i="1" dirty="0">
                <a:solidFill>
                  <a:schemeClr val="accent6"/>
                </a:solidFill>
              </a:rPr>
              <a:t>Introduzca los números de teléfono </a:t>
            </a:r>
          </a:p>
          <a:p>
            <a:pPr algn="ctr" rtl="0"/>
            <a:r>
              <a:rPr lang="es-US" sz="2400" b="1" i="1" dirty="0">
                <a:solidFill>
                  <a:schemeClr val="accent6"/>
                </a:solidFill>
              </a:rPr>
              <a:t>de su hospital/clínica aquí:</a:t>
            </a:r>
            <a:endParaRPr lang="en-US" sz="2400" b="1" i="1" dirty="0">
              <a:solidFill>
                <a:schemeClr val="accent6"/>
              </a:solidFill>
            </a:endParaRPr>
          </a:p>
        </p:txBody>
      </p:sp>
      <p:sp>
        <p:nvSpPr>
          <p:cNvPr id="11" name="TextBox 10">
            <a:hlinkClick r:id="rId4" action="ppaction://hlinksldjump"/>
          </p:cNvPr>
          <p:cNvSpPr txBox="1"/>
          <p:nvPr/>
        </p:nvSpPr>
        <p:spPr>
          <a:xfrm>
            <a:off x="7459032"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75740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7" name="TextBox 6">
            <a:hlinkClick r:id="rId4" action="ppaction://hlinksldjump"/>
          </p:cNvPr>
          <p:cNvSpPr txBox="1"/>
          <p:nvPr/>
        </p:nvSpPr>
        <p:spPr>
          <a:xfrm>
            <a:off x="7437120" y="1460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85508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6934" cy="6858000"/>
          </a:xfrm>
          <a:prstGeom prst="rect">
            <a:avLst/>
          </a:prstGeom>
        </p:spPr>
      </p:pic>
      <p:sp>
        <p:nvSpPr>
          <p:cNvPr id="3" name="TextBox 2">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00354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6935"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68586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9144000" cy="6860204"/>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15968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6934"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034167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96109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548640"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¿Qué es </a:t>
            </a:r>
            <a:endParaRPr lang="en-US" b="1" dirty="0">
              <a:solidFill>
                <a:schemeClr val="accent5"/>
              </a:solidFill>
            </a:endParaRPr>
          </a:p>
          <a:p>
            <a:pPr algn="ctr" rtl="0"/>
            <a:r>
              <a:rPr lang="es-US" b="1">
                <a:solidFill>
                  <a:schemeClr val="accent5"/>
                </a:solidFill>
              </a:rPr>
              <a:t>el cáncer?</a:t>
            </a:r>
            <a:endParaRPr lang="en-US" b="1" dirty="0">
              <a:solidFill>
                <a:schemeClr val="accent5"/>
              </a:solidFill>
            </a:endParaRPr>
          </a:p>
        </p:txBody>
      </p:sp>
      <p:sp>
        <p:nvSpPr>
          <p:cNvPr id="10" name="TextBox 9">
            <a:hlinkClick r:id="rId4" action="ppaction://hlinksldjump"/>
          </p:cNvPr>
          <p:cNvSpPr txBox="1"/>
          <p:nvPr/>
        </p:nvSpPr>
        <p:spPr>
          <a:xfrm>
            <a:off x="548640" y="162169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¿Cómo se trata el cáncer?</a:t>
            </a:r>
            <a:endParaRPr lang="en-US" b="1" dirty="0">
              <a:solidFill>
                <a:schemeClr val="accent5"/>
              </a:solidFill>
            </a:endParaRPr>
          </a:p>
        </p:txBody>
      </p:sp>
      <p:sp>
        <p:nvSpPr>
          <p:cNvPr id="15" name="TextBox 14">
            <a:hlinkClick r:id="rId5" action="ppaction://hlinksldjump"/>
          </p:cNvPr>
          <p:cNvSpPr txBox="1"/>
          <p:nvPr/>
        </p:nvSpPr>
        <p:spPr>
          <a:xfrm>
            <a:off x="3459726" y="1627165"/>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A quién llamar</a:t>
            </a:r>
          </a:p>
          <a:p>
            <a:pPr algn="ctr" rtl="0"/>
            <a:r>
              <a:rPr lang="es-US" b="1" dirty="0">
                <a:solidFill>
                  <a:schemeClr val="accent5"/>
                </a:solidFill>
              </a:rPr>
              <a:t>para pedir ayuda</a:t>
            </a:r>
            <a:endParaRPr lang="en-US" b="1" dirty="0">
              <a:solidFill>
                <a:schemeClr val="accent5"/>
              </a:solidFill>
            </a:endParaRPr>
          </a:p>
        </p:txBody>
      </p:sp>
      <p:sp>
        <p:nvSpPr>
          <p:cNvPr id="16" name="TextBox 15">
            <a:hlinkClick r:id="rId6" action="ppaction://hlinksldjump"/>
          </p:cNvPr>
          <p:cNvSpPr txBox="1"/>
          <p:nvPr/>
        </p:nvSpPr>
        <p:spPr>
          <a:xfrm>
            <a:off x="3459726" y="2669735"/>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Cuándo llamar</a:t>
            </a:r>
          </a:p>
          <a:p>
            <a:pPr algn="ctr" rtl="0"/>
            <a:r>
              <a:rPr lang="es-US" b="1" dirty="0">
                <a:solidFill>
                  <a:schemeClr val="accent5"/>
                </a:solidFill>
              </a:rPr>
              <a:t>para pedir ayuda</a:t>
            </a:r>
            <a:endParaRPr lang="en-US" b="1" dirty="0">
              <a:solidFill>
                <a:schemeClr val="accent5"/>
              </a:solidFill>
            </a:endParaRPr>
          </a:p>
        </p:txBody>
      </p:sp>
      <p:sp>
        <p:nvSpPr>
          <p:cNvPr id="18" name="TextBox 17">
            <a:hlinkClick r:id="rId7" action="ppaction://hlinksldjump"/>
          </p:cNvPr>
          <p:cNvSpPr txBox="1"/>
          <p:nvPr/>
        </p:nvSpPr>
        <p:spPr>
          <a:xfrm>
            <a:off x="3459726" y="3712304"/>
            <a:ext cx="225552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600" b="1" dirty="0">
                <a:solidFill>
                  <a:schemeClr val="accent5"/>
                </a:solidFill>
              </a:rPr>
              <a:t>Visita a la </a:t>
            </a:r>
            <a:br>
              <a:rPr lang="en-US" sz="1600" b="1" dirty="0">
                <a:solidFill>
                  <a:schemeClr val="accent5"/>
                </a:solidFill>
              </a:rPr>
            </a:br>
            <a:r>
              <a:rPr lang="es-US" sz="1600" b="1" dirty="0">
                <a:solidFill>
                  <a:schemeClr val="accent5"/>
                </a:solidFill>
              </a:rPr>
              <a:t>sala de emergencias</a:t>
            </a:r>
            <a:endParaRPr lang="en-US" sz="1600" b="1" dirty="0">
              <a:solidFill>
                <a:schemeClr val="accent5"/>
              </a:solidFill>
            </a:endParaRPr>
          </a:p>
        </p:txBody>
      </p:sp>
      <p:sp>
        <p:nvSpPr>
          <p:cNvPr id="19" name="TextBox 18">
            <a:hlinkClick r:id="rId8" action="ppaction://hlinksldjump"/>
          </p:cNvPr>
          <p:cNvSpPr txBox="1"/>
          <p:nvPr/>
        </p:nvSpPr>
        <p:spPr>
          <a:xfrm>
            <a:off x="6370812"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Manejo de los</a:t>
            </a:r>
          </a:p>
          <a:p>
            <a:pPr algn="ctr" rtl="0"/>
            <a:r>
              <a:rPr lang="es-US" b="1">
                <a:solidFill>
                  <a:schemeClr val="accent5"/>
                </a:solidFill>
              </a:rPr>
              <a:t>síntomas</a:t>
            </a:r>
            <a:endParaRPr lang="en-US" b="1" dirty="0">
              <a:solidFill>
                <a:schemeClr val="accent5"/>
              </a:solidFill>
            </a:endParaRPr>
          </a:p>
        </p:txBody>
      </p:sp>
      <p:sp>
        <p:nvSpPr>
          <p:cNvPr id="23" name="TextBox 22">
            <a:hlinkClick r:id="rId9" action="ppaction://hlinksldjump"/>
          </p:cNvPr>
          <p:cNvSpPr txBox="1"/>
          <p:nvPr/>
        </p:nvSpPr>
        <p:spPr>
          <a:xfrm>
            <a:off x="6370812" y="370683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Administración</a:t>
            </a:r>
          </a:p>
          <a:p>
            <a:pPr algn="ctr" rtl="0"/>
            <a:r>
              <a:rPr lang="es-US" b="1">
                <a:solidFill>
                  <a:schemeClr val="accent5"/>
                </a:solidFill>
              </a:rPr>
              <a:t>de medicamentos</a:t>
            </a:r>
            <a:endParaRPr lang="en-US" b="1" dirty="0">
              <a:solidFill>
                <a:schemeClr val="accent5"/>
              </a:solidFill>
            </a:endParaRPr>
          </a:p>
        </p:txBody>
      </p:sp>
      <p:sp>
        <p:nvSpPr>
          <p:cNvPr id="24" name="TextBox 23">
            <a:hlinkClick r:id="rId10" action="ppaction://hlinksldjump"/>
          </p:cNvPr>
          <p:cNvSpPr txBox="1"/>
          <p:nvPr/>
        </p:nvSpPr>
        <p:spPr>
          <a:xfrm>
            <a:off x="6370812" y="157909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Prevención de </a:t>
            </a:r>
          </a:p>
          <a:p>
            <a:pPr algn="ctr" rtl="0"/>
            <a:r>
              <a:rPr lang="es-US" b="1">
                <a:solidFill>
                  <a:schemeClr val="accent5"/>
                </a:solidFill>
              </a:rPr>
              <a:t> las infecciones</a:t>
            </a:r>
            <a:endParaRPr lang="en-US" b="1" dirty="0">
              <a:solidFill>
                <a:schemeClr val="accent5"/>
              </a:solidFill>
            </a:endParaRPr>
          </a:p>
        </p:txBody>
      </p:sp>
      <p:sp>
        <p:nvSpPr>
          <p:cNvPr id="25" name="TextBox 24">
            <a:hlinkClick r:id="rId11" action="ppaction://hlinksldjump"/>
          </p:cNvPr>
          <p:cNvSpPr txBox="1"/>
          <p:nvPr/>
        </p:nvSpPr>
        <p:spPr>
          <a:xfrm>
            <a:off x="6370812" y="2664261"/>
            <a:ext cx="2335038"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600" b="1" dirty="0">
                <a:solidFill>
                  <a:schemeClr val="accent5"/>
                </a:solidFill>
              </a:rPr>
              <a:t>Precauciones durante el tratamiento</a:t>
            </a:r>
            <a:endParaRPr lang="en-US" sz="1600" b="1" dirty="0">
              <a:solidFill>
                <a:schemeClr val="accent5"/>
              </a:solidFill>
            </a:endParaRPr>
          </a:p>
        </p:txBody>
      </p:sp>
      <p:sp>
        <p:nvSpPr>
          <p:cNvPr id="31" name="TextBox 30">
            <a:hlinkClick r:id="rId12" action="ppaction://hlinksldjump"/>
          </p:cNvPr>
          <p:cNvSpPr txBox="1"/>
          <p:nvPr/>
        </p:nvSpPr>
        <p:spPr>
          <a:xfrm>
            <a:off x="1828800" y="4816573"/>
            <a:ext cx="2402512"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0"/>
            <a:r>
              <a:rPr lang="es-US" b="1" dirty="0">
                <a:solidFill>
                  <a:schemeClr val="accent5"/>
                </a:solidFill>
              </a:rPr>
              <a:t>Precauciones por tumores cerebrales</a:t>
            </a:r>
          </a:p>
        </p:txBody>
      </p:sp>
      <p:sp>
        <p:nvSpPr>
          <p:cNvPr id="33" name="TextBox 32">
            <a:hlinkClick r:id="rId13" action="ppaction://hlinksldjump"/>
          </p:cNvPr>
          <p:cNvSpPr txBox="1"/>
          <p:nvPr/>
        </p:nvSpPr>
        <p:spPr>
          <a:xfrm>
            <a:off x="4836979" y="4816573"/>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0"/>
            <a:r>
              <a:rPr lang="es-US" b="1">
                <a:solidFill>
                  <a:schemeClr val="accent5"/>
                </a:solidFill>
              </a:rPr>
              <a:t>Cuidado de </a:t>
            </a:r>
          </a:p>
          <a:p>
            <a:pPr algn="ctr" rtl="0"/>
            <a:r>
              <a:rPr lang="es-US" b="1">
                <a:solidFill>
                  <a:schemeClr val="accent5"/>
                </a:solidFill>
              </a:rPr>
              <a:t>las heridas</a:t>
            </a:r>
          </a:p>
        </p:txBody>
      </p:sp>
      <p:sp>
        <p:nvSpPr>
          <p:cNvPr id="17" name="TextBox 16">
            <a:hlinkClick r:id="rId14" action="ppaction://hlinksldjump"/>
          </p:cNvPr>
          <p:cNvSpPr txBox="1"/>
          <p:nvPr/>
        </p:nvSpPr>
        <p:spPr>
          <a:xfrm>
            <a:off x="548640" y="266426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Vía del </a:t>
            </a:r>
          </a:p>
          <a:p>
            <a:pPr algn="ctr" rtl="0"/>
            <a:r>
              <a:rPr lang="es-US" b="1">
                <a:solidFill>
                  <a:schemeClr val="accent5"/>
                </a:solidFill>
              </a:rPr>
              <a:t>CCIP</a:t>
            </a:r>
            <a:endParaRPr lang="en-US" b="1" dirty="0">
              <a:solidFill>
                <a:schemeClr val="accent5"/>
              </a:solidFill>
            </a:endParaRPr>
          </a:p>
        </p:txBody>
      </p:sp>
      <p:sp>
        <p:nvSpPr>
          <p:cNvPr id="20" name="TextBox 19">
            <a:hlinkClick r:id="rId15" action="ppaction://hlinksldjump"/>
          </p:cNvPr>
          <p:cNvSpPr txBox="1"/>
          <p:nvPr/>
        </p:nvSpPr>
        <p:spPr>
          <a:xfrm>
            <a:off x="548640" y="370683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a:solidFill>
                  <a:schemeClr val="accent5"/>
                </a:solidFill>
              </a:rPr>
              <a:t>CVL</a:t>
            </a:r>
          </a:p>
          <a:p>
            <a:pPr algn="ctr" rtl="0"/>
            <a:r>
              <a:rPr lang="es-US" b="1">
                <a:solidFill>
                  <a:schemeClr val="accent5"/>
                </a:solidFill>
              </a:rPr>
              <a:t>externo</a:t>
            </a:r>
            <a:endParaRPr lang="en-US" b="1" dirty="0">
              <a:solidFill>
                <a:schemeClr val="accent5"/>
              </a:solidFill>
            </a:endParaRPr>
          </a:p>
        </p:txBody>
      </p:sp>
      <p:sp>
        <p:nvSpPr>
          <p:cNvPr id="21" name="TextBox 20">
            <a:hlinkClick r:id="rId16" action="ppaction://hlinksldjump"/>
          </p:cNvPr>
          <p:cNvSpPr txBox="1"/>
          <p:nvPr/>
        </p:nvSpPr>
        <p:spPr>
          <a:xfrm>
            <a:off x="3459726"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spcBef>
                <a:spcPts val="1200"/>
              </a:spcBef>
            </a:pPr>
            <a:r>
              <a:rPr lang="es-US" b="1">
                <a:solidFill>
                  <a:schemeClr val="accent5"/>
                </a:solidFill>
              </a:rPr>
              <a:t>Puerto</a:t>
            </a:r>
          </a:p>
          <a:p>
            <a:pPr algn="ctr" rtl="0"/>
            <a:endParaRPr lang="en-US" b="1" dirty="0">
              <a:solidFill>
                <a:schemeClr val="accent5"/>
              </a:solidFill>
            </a:endParaRPr>
          </a:p>
        </p:txBody>
      </p:sp>
      <p:sp>
        <p:nvSpPr>
          <p:cNvPr id="22" name="Rectángulo 21">
            <a:extLst>
              <a:ext uri="{FF2B5EF4-FFF2-40B4-BE49-F238E27FC236}">
                <a16:creationId xmlns:a16="http://schemas.microsoft.com/office/drawing/2014/main" id="{9A0BF1EA-0C52-4219-81DF-AD0614997582}"/>
              </a:ext>
            </a:extLst>
          </p:cNvPr>
          <p:cNvSpPr/>
          <p:nvPr/>
        </p:nvSpPr>
        <p:spPr>
          <a:xfrm>
            <a:off x="1321712" y="6292747"/>
            <a:ext cx="2783134" cy="276999"/>
          </a:xfrm>
          <a:prstGeom prst="rect">
            <a:avLst/>
          </a:prstGeom>
          <a:solidFill>
            <a:schemeClr val="accent5"/>
          </a:solidFill>
        </p:spPr>
        <p:txBody>
          <a:bodyPr wrap="none">
            <a:spAutoFit/>
          </a:bodyPr>
          <a:lstStyle/>
          <a:p>
            <a:r>
              <a:rPr lang="es-MX" sz="1200" dirty="0">
                <a:solidFill>
                  <a:srgbClr val="73AE57"/>
                </a:solidFill>
                <a:latin typeface="Times New Roman" panose="02020603050405020304" pitchFamily="18" charset="0"/>
                <a:cs typeface="Times New Roman" panose="02020603050405020304" pitchFamily="18" charset="0"/>
              </a:rPr>
              <a:t>Los expertos en cáncer infantil del mundo</a:t>
            </a:r>
            <a:endParaRPr lang="es-AR" sz="1200" dirty="0">
              <a:solidFill>
                <a:srgbClr val="73AE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85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83569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59618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44000" cy="6860205"/>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691204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144000" cy="6857999"/>
          </a:xfrm>
          <a:prstGeom prst="rect">
            <a:avLst/>
          </a:prstGeom>
        </p:spPr>
      </p:pic>
      <p:sp>
        <p:nvSpPr>
          <p:cNvPr id="4" name="TextBox 3">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0707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7999"/>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50922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39941" cy="6858000"/>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829322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39941" cy="6857999"/>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27748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4000" cy="6857999"/>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82388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0"/>
            <a:ext cx="9144000" cy="6858000"/>
          </a:xfrm>
          <a:prstGeom prst="rect">
            <a:avLst/>
          </a:prstGeom>
        </p:spPr>
      </p:pic>
      <p:sp>
        <p:nvSpPr>
          <p:cNvPr id="4" name="TextBox 3">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450527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3596"/>
          </a:xfrm>
          <a:prstGeom prst="rect">
            <a:avLst/>
          </a:prstGeom>
        </p:spPr>
      </p:pic>
      <p:sp>
        <p:nvSpPr>
          <p:cNvPr id="14" name="TextBox 13">
            <a:hlinkClick r:id="rId4"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05080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
        <p:nvSpPr>
          <p:cNvPr id="3" name="TextBox 2">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607186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7999"/>
          </a:xfrm>
          <a:prstGeom prst="rect">
            <a:avLst/>
          </a:prstGeom>
        </p:spPr>
      </p:pic>
      <p:sp>
        <p:nvSpPr>
          <p:cNvPr id="15" name="TextBox 14">
            <a:hlinkClick r:id="rId4" action="ppaction://hlinksldjump"/>
          </p:cNvPr>
          <p:cNvSpPr txBox="1"/>
          <p:nvPr/>
        </p:nvSpPr>
        <p:spPr>
          <a:xfrm>
            <a:off x="7437120" y="-1614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1371941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
        <p:nvSpPr>
          <p:cNvPr id="4" name="TextBox 3">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311437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8" name="TextBox 7">
            <a:hlinkClick r:id="rId4"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4164289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082"/>
            <a:ext cx="9140646" cy="6862082"/>
          </a:xfrm>
          <a:prstGeom prst="rect">
            <a:avLst/>
          </a:prstGeom>
        </p:spPr>
      </p:pic>
      <p:sp>
        <p:nvSpPr>
          <p:cNvPr id="8" name="TextBox 7">
            <a:hlinkClick r:id="rId4"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13" name="TextBox 12">
            <a:hlinkClick r:id="rId5"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Finalizar</a:t>
            </a:r>
            <a:endParaRPr lang="en-US" sz="1400" b="1" dirty="0">
              <a:solidFill>
                <a:schemeClr val="accent5"/>
              </a:solidFill>
            </a:endParaRPr>
          </a:p>
        </p:txBody>
      </p:sp>
    </p:spTree>
    <p:extLst>
      <p:ext uri="{BB962C8B-B14F-4D97-AF65-F5344CB8AC3E}">
        <p14:creationId xmlns:p14="http://schemas.microsoft.com/office/powerpoint/2010/main" val="553305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4171007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 y="0"/>
            <a:ext cx="9146934" cy="6858000"/>
          </a:xfrm>
          <a:prstGeom prst="rect">
            <a:avLst/>
          </a:prstGeom>
        </p:spPr>
      </p:pic>
      <p:sp>
        <p:nvSpPr>
          <p:cNvPr id="5" name="TextBox 4">
            <a:hlinkClick r:id="rId4" action="ppaction://hlinksldjump"/>
          </p:cNvPr>
          <p:cNvSpPr txBox="1"/>
          <p:nvPr/>
        </p:nvSpPr>
        <p:spPr>
          <a:xfrm>
            <a:off x="7418070" y="3123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
        <p:nvSpPr>
          <p:cNvPr id="10" name="TextBox 9">
            <a:hlinkClick r:id="rId5"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Finalizar</a:t>
            </a:r>
            <a:endParaRPr lang="en-US" sz="1400" b="1" dirty="0">
              <a:solidFill>
                <a:schemeClr val="accent5"/>
              </a:solidFill>
            </a:endParaRPr>
          </a:p>
        </p:txBody>
      </p:sp>
      <p:sp>
        <p:nvSpPr>
          <p:cNvPr id="11" name="Rectangle 10"/>
          <p:cNvSpPr/>
          <p:nvPr/>
        </p:nvSpPr>
        <p:spPr>
          <a:xfrm>
            <a:off x="-19050" y="2196052"/>
            <a:ext cx="9163050" cy="830997"/>
          </a:xfrm>
          <a:prstGeom prst="rect">
            <a:avLst/>
          </a:prstGeom>
          <a:solidFill>
            <a:schemeClr val="bg2"/>
          </a:solidFill>
        </p:spPr>
        <p:txBody>
          <a:bodyPr wrap="square" rtlCol="0">
            <a:spAutoFit/>
          </a:bodyPr>
          <a:lstStyle/>
          <a:p>
            <a:pPr algn="ctr" rtl="0"/>
            <a:r>
              <a:rPr lang="es-US" sz="2400" b="1" i="1">
                <a:solidFill>
                  <a:schemeClr val="accent6"/>
                </a:solidFill>
              </a:rPr>
              <a:t>Introduzca los números de teléfono </a:t>
            </a:r>
          </a:p>
          <a:p>
            <a:pPr algn="ctr" rtl="0"/>
            <a:r>
              <a:rPr lang="es-US" sz="2400" b="1" i="1">
                <a:solidFill>
                  <a:schemeClr val="accent6"/>
                </a:solidFill>
              </a:rPr>
              <a:t>de su hospital/clínica aquí:</a:t>
            </a:r>
            <a:endParaRPr lang="en-US" sz="2400" b="1" i="1" dirty="0">
              <a:solidFill>
                <a:schemeClr val="accent6"/>
              </a:solidFill>
            </a:endParaRPr>
          </a:p>
        </p:txBody>
      </p:sp>
    </p:spTree>
    <p:extLst>
      <p:ext uri="{BB962C8B-B14F-4D97-AF65-F5344CB8AC3E}">
        <p14:creationId xmlns:p14="http://schemas.microsoft.com/office/powerpoint/2010/main" val="284333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1"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558344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1" cy="6858000"/>
          </a:xfrm>
          <a:prstGeom prst="rect">
            <a:avLst/>
          </a:prstGeom>
        </p:spPr>
      </p:pic>
      <p:sp>
        <p:nvSpPr>
          <p:cNvPr id="6" name="TextBox 5">
            <a:hlinkClick r:id="rId4"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
        <p:nvSpPr>
          <p:cNvPr id="7" name="TextBox 6">
            <a:hlinkClick r:id="rId5"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Finalizar  </a:t>
            </a:r>
            <a:endParaRPr lang="en-US" sz="1400" b="1" dirty="0">
              <a:solidFill>
                <a:schemeClr val="accent5"/>
              </a:solidFill>
            </a:endParaRPr>
          </a:p>
        </p:txBody>
      </p:sp>
    </p:spTree>
    <p:extLst>
      <p:ext uri="{BB962C8B-B14F-4D97-AF65-F5344CB8AC3E}">
        <p14:creationId xmlns:p14="http://schemas.microsoft.com/office/powerpoint/2010/main" val="1959567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44000" cy="6858001"/>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792497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6935" cy="6858000"/>
          </a:xfrm>
          <a:prstGeom prst="rect">
            <a:avLst/>
          </a:prstGeom>
        </p:spPr>
      </p:pic>
      <p:sp>
        <p:nvSpPr>
          <p:cNvPr id="6" name="Content Placeholder 5"/>
          <p:cNvSpPr>
            <a:spLocks noGrp="1"/>
          </p:cNvSpPr>
          <p:nvPr>
            <p:ph idx="1"/>
          </p:nvPr>
        </p:nvSpPr>
        <p:spPr/>
        <p:txBody>
          <a:bodyPr rtlCol="0"/>
          <a:lstStyle/>
          <a:p>
            <a:pPr marL="0" indent="0" rtl="0">
              <a:buNone/>
            </a:pPr>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4" name="Content Placeholder 5"/>
          <p:cNvSpPr txBox="1">
            <a:spLocks/>
          </p:cNvSpPr>
          <p:nvPr/>
        </p:nvSpPr>
        <p:spPr>
          <a:xfrm>
            <a:off x="542192" y="2113085"/>
            <a:ext cx="8021516" cy="3489433"/>
          </a:xfrm>
          <a:prstGeom prst="rect">
            <a:avLst/>
          </a:prstGeom>
          <a:solidFill>
            <a:schemeClr val="bg2"/>
          </a:solidFill>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n-US" dirty="0"/>
          </a:p>
          <a:p>
            <a:pPr rtl="0">
              <a:buFont typeface="Wingdings" panose="05000000000000000000" pitchFamily="2" charset="2"/>
              <a:buNone/>
            </a:pPr>
            <a:r>
              <a:rPr lang="es-US" sz="3200" b="1" dirty="0">
                <a:latin typeface="Calibri" pitchFamily="34" charset="0"/>
              </a:rPr>
              <a:t>Durante el día:</a:t>
            </a:r>
            <a:r>
              <a:rPr lang="es-US" sz="3200" dirty="0">
                <a:latin typeface="Calibri" pitchFamily="34" charset="0"/>
              </a:rPr>
              <a:t> _______________________________</a:t>
            </a:r>
          </a:p>
          <a:p>
            <a:pPr marL="0" indent="0" rtl="0">
              <a:buFont typeface="Wingdings" panose="05000000000000000000" pitchFamily="2" charset="2"/>
              <a:buNone/>
            </a:pPr>
            <a:endParaRPr lang="en-US" sz="3200" dirty="0">
              <a:latin typeface="Calibri" pitchFamily="34" charset="0"/>
            </a:endParaRPr>
          </a:p>
          <a:p>
            <a:pPr>
              <a:buNone/>
            </a:pPr>
            <a:r>
              <a:rPr lang="es-US" sz="3200" b="1" dirty="0">
                <a:latin typeface="Calibri" pitchFamily="34" charset="0"/>
              </a:rPr>
              <a:t>Después del horario habitual de trabajo:</a:t>
            </a:r>
            <a:r>
              <a:rPr lang="es-US" sz="3200" dirty="0">
                <a:latin typeface="Calibri" pitchFamily="34" charset="0"/>
              </a:rPr>
              <a:t> ____________________________________________</a:t>
            </a:r>
          </a:p>
          <a:p>
            <a:pPr rtl="0"/>
            <a:endParaRPr lang="en-US" sz="3200" dirty="0">
              <a:latin typeface="Calibri" pitchFamily="34" charset="0"/>
            </a:endParaRPr>
          </a:p>
          <a:p>
            <a:pPr>
              <a:buNone/>
            </a:pPr>
            <a:r>
              <a:rPr lang="es-US" sz="3200" b="1" dirty="0">
                <a:latin typeface="Calibri" pitchFamily="34" charset="0"/>
              </a:rPr>
              <a:t>Otro: </a:t>
            </a:r>
            <a:r>
              <a:rPr lang="es-US" sz="3200" dirty="0">
                <a:latin typeface="Calibri" pitchFamily="34" charset="0"/>
              </a:rPr>
              <a:t>________________________________________</a:t>
            </a:r>
            <a:endParaRPr lang="en-US" sz="3200" dirty="0">
              <a:latin typeface="Calibri" pitchFamily="34" charset="0"/>
            </a:endParaRPr>
          </a:p>
        </p:txBody>
      </p:sp>
    </p:spTree>
    <p:extLst>
      <p:ext uri="{BB962C8B-B14F-4D97-AF65-F5344CB8AC3E}">
        <p14:creationId xmlns:p14="http://schemas.microsoft.com/office/powerpoint/2010/main" val="59167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1"/>
            <a:ext cx="9144000" cy="6851387"/>
          </a:xfrm>
          <a:prstGeom prst="rect">
            <a:avLst/>
          </a:prstGeom>
        </p:spPr>
      </p:pic>
      <p:sp>
        <p:nvSpPr>
          <p:cNvPr id="7" name="TextBox 6">
            <a:hlinkClick r:id="rId4" action="ppaction://hlinksldjump"/>
          </p:cNvPr>
          <p:cNvSpPr txBox="1"/>
          <p:nvPr/>
        </p:nvSpPr>
        <p:spPr>
          <a:xfrm>
            <a:off x="7437120" y="8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3094265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8000"/>
          </a:xfrm>
          <a:prstGeom prst="rect">
            <a:avLst/>
          </a:prstGeom>
        </p:spPr>
      </p:pic>
      <p:sp>
        <p:nvSpPr>
          <p:cNvPr id="6" name="Content Placeholder 5"/>
          <p:cNvSpPr>
            <a:spLocks noGrp="1"/>
          </p:cNvSpPr>
          <p:nvPr>
            <p:ph idx="1"/>
          </p:nvPr>
        </p:nvSpPr>
        <p:spPr/>
        <p:txBody>
          <a:bodyPr rtlCol="0"/>
          <a:lstStyle/>
          <a:p>
            <a:pPr marL="0" indent="0" rtl="0">
              <a:buNone/>
            </a:pPr>
            <a:endParaRPr lang="en-US" dirty="0"/>
          </a:p>
          <a:p>
            <a:pPr rtl="0"/>
            <a:endParaRPr lang="en-US" dirty="0"/>
          </a:p>
          <a:p>
            <a:pPr rtl="0"/>
            <a:endParaRPr lang="en-US" dirty="0"/>
          </a:p>
          <a:p>
            <a:pPr rtl="0"/>
            <a:endParaRPr lang="en-US" dirty="0"/>
          </a:p>
          <a:p>
            <a:pPr rtl="0"/>
            <a:endParaRPr lang="en-US" dirty="0"/>
          </a:p>
          <a:p>
            <a:pPr marL="0" indent="0" rtl="0">
              <a:buNone/>
            </a:pPr>
            <a:endParaRPr lang="en-US" dirty="0"/>
          </a:p>
        </p:txBody>
      </p:sp>
      <p:sp>
        <p:nvSpPr>
          <p:cNvPr id="8" name="TextBox 7"/>
          <p:cNvSpPr txBox="1"/>
          <p:nvPr/>
        </p:nvSpPr>
        <p:spPr>
          <a:xfrm>
            <a:off x="614311" y="1967208"/>
            <a:ext cx="7931812" cy="1661993"/>
          </a:xfrm>
          <a:prstGeom prst="rect">
            <a:avLst/>
          </a:prstGeom>
          <a:solidFill>
            <a:schemeClr val="bg2"/>
          </a:solidFill>
        </p:spPr>
        <p:txBody>
          <a:bodyPr wrap="square" rtlCol="0">
            <a:spAutoFit/>
          </a:bodyPr>
          <a:lstStyle/>
          <a:p>
            <a:pPr algn="ctr" rtl="0">
              <a:buClr>
                <a:schemeClr val="accent2"/>
              </a:buClr>
            </a:pPr>
            <a:endParaRPr lang="en-US" sz="2800" dirty="0">
              <a:solidFill>
                <a:schemeClr val="accent6"/>
              </a:solidFill>
              <a:latin typeface="Calibri" pitchFamily="34" charset="0"/>
            </a:endParaRPr>
          </a:p>
          <a:p>
            <a:pPr algn="ctr" rtl="0">
              <a:buClr>
                <a:schemeClr val="accent2"/>
              </a:buClr>
            </a:pPr>
            <a:r>
              <a:rPr lang="es-US" sz="2800" b="1" i="1">
                <a:solidFill>
                  <a:schemeClr val="accent6"/>
                </a:solidFill>
                <a:latin typeface="Calibri" pitchFamily="34" charset="0"/>
              </a:rPr>
              <a:t>Introduzca las pautas para tratar la fiebre </a:t>
            </a:r>
          </a:p>
          <a:p>
            <a:pPr algn="ctr" rtl="0">
              <a:buClr>
                <a:schemeClr val="accent2"/>
              </a:buClr>
            </a:pPr>
            <a:r>
              <a:rPr lang="es-US" sz="2800" b="1" i="1">
                <a:solidFill>
                  <a:schemeClr val="accent6"/>
                </a:solidFill>
                <a:latin typeface="Calibri" pitchFamily="34" charset="0"/>
              </a:rPr>
              <a:t>de su hospital/clínica aquí:</a:t>
            </a:r>
            <a:endParaRPr lang="en-US" sz="2800" dirty="0">
              <a:solidFill>
                <a:schemeClr val="accent6"/>
              </a:solidFill>
              <a:latin typeface="Calibri" pitchFamily="34" charset="0"/>
            </a:endParaRPr>
          </a:p>
          <a:p>
            <a:pPr algn="ctr" rtl="0">
              <a:buClr>
                <a:schemeClr val="accent2">
                  <a:lumMod val="75000"/>
                </a:schemeClr>
              </a:buClr>
              <a:buFont typeface="Wingdings" pitchFamily="2" charset="2"/>
              <a:buChar char="§"/>
            </a:pPr>
            <a:endParaRPr lang="en-US" dirty="0">
              <a:latin typeface="Calibri" pitchFamily="34" charset="0"/>
            </a:endParaRPr>
          </a:p>
        </p:txBody>
      </p:sp>
      <p:sp>
        <p:nvSpPr>
          <p:cNvPr id="7" name="Rectángulo 6">
            <a:extLst>
              <a:ext uri="{FF2B5EF4-FFF2-40B4-BE49-F238E27FC236}">
                <a16:creationId xmlns:a16="http://schemas.microsoft.com/office/drawing/2014/main" id="{F6CB04E8-E252-4CAF-B641-88D69DE3F16C}"/>
              </a:ext>
            </a:extLst>
          </p:cNvPr>
          <p:cNvSpPr/>
          <p:nvPr/>
        </p:nvSpPr>
        <p:spPr>
          <a:xfrm>
            <a:off x="1321712" y="6292747"/>
            <a:ext cx="2783134" cy="276999"/>
          </a:xfrm>
          <a:prstGeom prst="rect">
            <a:avLst/>
          </a:prstGeom>
          <a:solidFill>
            <a:schemeClr val="accent5"/>
          </a:solidFill>
        </p:spPr>
        <p:txBody>
          <a:bodyPr wrap="none">
            <a:spAutoFit/>
          </a:bodyPr>
          <a:lstStyle/>
          <a:p>
            <a:r>
              <a:rPr lang="es-MX" sz="1200" dirty="0">
                <a:solidFill>
                  <a:srgbClr val="73AE57"/>
                </a:solidFill>
                <a:latin typeface="Times New Roman" panose="02020603050405020304" pitchFamily="18" charset="0"/>
                <a:cs typeface="Times New Roman" panose="02020603050405020304" pitchFamily="18" charset="0"/>
              </a:rPr>
              <a:t>Los expertos en cáncer infantil del mundo</a:t>
            </a:r>
            <a:endParaRPr lang="es-AR" sz="1200" dirty="0">
              <a:solidFill>
                <a:srgbClr val="73AE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48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632601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 y="0"/>
            <a:ext cx="9144001" cy="6858000"/>
          </a:xfrm>
          <a:prstGeom prst="rect">
            <a:avLst/>
          </a:prstGeom>
        </p:spPr>
      </p:pic>
    </p:spTree>
    <p:extLst>
      <p:ext uri="{BB962C8B-B14F-4D97-AF65-F5344CB8AC3E}">
        <p14:creationId xmlns:p14="http://schemas.microsoft.com/office/powerpoint/2010/main" val="3522720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766992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67992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417393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
            <a:ext cx="9144000" cy="6858000"/>
          </a:xfrm>
          <a:prstGeom prst="rect">
            <a:avLst/>
          </a:prstGeom>
        </p:spPr>
      </p:pic>
    </p:spTree>
    <p:extLst>
      <p:ext uri="{BB962C8B-B14F-4D97-AF65-F5344CB8AC3E}">
        <p14:creationId xmlns:p14="http://schemas.microsoft.com/office/powerpoint/2010/main" val="3440815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77FFFE5-DD1D-CB4E-9B54-DDBFD97C263A}"/>
              </a:ext>
            </a:extLst>
          </p:cNvPr>
          <p:cNvPicPr>
            <a:picLocks noChangeAspect="1"/>
          </p:cNvPicPr>
          <p:nvPr/>
        </p:nvPicPr>
        <p:blipFill rotWithShape="1">
          <a:blip r:embed="rId3">
            <a:extLst>
              <a:ext uri="{28A0092B-C50C-407E-A947-70E740481C1C}">
                <a14:useLocalDpi xmlns:a14="http://schemas.microsoft.com/office/drawing/2010/main" val="0"/>
              </a:ext>
            </a:extLst>
          </a:blip>
          <a:srcRect l="10751" t="14406" r="32861" b="5441"/>
          <a:stretch/>
        </p:blipFill>
        <p:spPr>
          <a:xfrm>
            <a:off x="2312275" y="286742"/>
            <a:ext cx="4277711" cy="5388845"/>
          </a:xfrm>
          <a:prstGeom prst="rect">
            <a:avLst/>
          </a:prstGeom>
          <a:ln w="57150">
            <a:solidFill>
              <a:srgbClr val="00B0F0"/>
            </a:solidFill>
          </a:ln>
        </p:spPr>
      </p:pic>
    </p:spTree>
    <p:extLst>
      <p:ext uri="{BB962C8B-B14F-4D97-AF65-F5344CB8AC3E}">
        <p14:creationId xmlns:p14="http://schemas.microsoft.com/office/powerpoint/2010/main" val="23877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937" y="0"/>
            <a:ext cx="9141063" cy="6862396"/>
          </a:xfrm>
          <a:prstGeom prst="rect">
            <a:avLst/>
          </a:prstGeom>
        </p:spPr>
      </p:pic>
      <p:sp>
        <p:nvSpPr>
          <p:cNvPr id="18" name="TextBox 17">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dirty="0">
                <a:solidFill>
                  <a:schemeClr val="accent5"/>
                </a:solidFill>
              </a:rPr>
              <a:t>Índice</a:t>
            </a:r>
            <a:endParaRPr lang="en-US" sz="1400" b="1" dirty="0">
              <a:solidFill>
                <a:schemeClr val="accent5"/>
              </a:solidFill>
            </a:endParaRPr>
          </a:p>
        </p:txBody>
      </p:sp>
      <p:sp>
        <p:nvSpPr>
          <p:cNvPr id="4" name="TextBox 3">
            <a:hlinkClick r:id="rId4" action="ppaction://hlinksldjump"/>
          </p:cNvPr>
          <p:cNvSpPr txBox="1"/>
          <p:nvPr/>
        </p:nvSpPr>
        <p:spPr>
          <a:xfrm>
            <a:off x="4781773" y="6230470"/>
            <a:ext cx="91977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CCIP</a:t>
            </a:r>
            <a:endParaRPr lang="en-US" b="1" dirty="0">
              <a:solidFill>
                <a:schemeClr val="accent5"/>
              </a:solidFill>
            </a:endParaRPr>
          </a:p>
        </p:txBody>
      </p:sp>
      <p:sp>
        <p:nvSpPr>
          <p:cNvPr id="5" name="TextBox 4">
            <a:hlinkClick r:id="rId4" action="ppaction://hlinksldjump"/>
          </p:cNvPr>
          <p:cNvSpPr txBox="1"/>
          <p:nvPr/>
        </p:nvSpPr>
        <p:spPr>
          <a:xfrm>
            <a:off x="5848573" y="6230470"/>
            <a:ext cx="1165413"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CVL Ext.</a:t>
            </a:r>
            <a:endParaRPr lang="en-US" b="1" dirty="0">
              <a:solidFill>
                <a:schemeClr val="accent5"/>
              </a:solidFill>
            </a:endParaRPr>
          </a:p>
        </p:txBody>
      </p:sp>
      <p:sp>
        <p:nvSpPr>
          <p:cNvPr id="6" name="TextBox 5">
            <a:hlinkClick r:id="rId4" action="ppaction://hlinksldjump"/>
          </p:cNvPr>
          <p:cNvSpPr txBox="1"/>
          <p:nvPr/>
        </p:nvSpPr>
        <p:spPr>
          <a:xfrm>
            <a:off x="7107217" y="6230470"/>
            <a:ext cx="1004048"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b="1" dirty="0">
                <a:solidFill>
                  <a:schemeClr val="accent5"/>
                </a:solidFill>
              </a:rPr>
              <a:t>Puerto</a:t>
            </a:r>
            <a:endParaRPr lang="en-US" b="1" dirty="0">
              <a:solidFill>
                <a:schemeClr val="accent5"/>
              </a:solidFill>
            </a:endParaRPr>
          </a:p>
        </p:txBody>
      </p:sp>
    </p:spTree>
    <p:extLst>
      <p:ext uri="{BB962C8B-B14F-4D97-AF65-F5344CB8AC3E}">
        <p14:creationId xmlns:p14="http://schemas.microsoft.com/office/powerpoint/2010/main" val="242221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38131"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405872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6" name="TextBox 5">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268200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7653"/>
            <a:ext cx="9144000" cy="6840347"/>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0"/>
            <a:r>
              <a:rPr lang="es-US" sz="1400" b="1">
                <a:solidFill>
                  <a:schemeClr val="accent5"/>
                </a:solidFill>
              </a:rPr>
              <a:t>Índice</a:t>
            </a:r>
            <a:endParaRPr lang="en-US" sz="1400" b="1" dirty="0">
              <a:solidFill>
                <a:schemeClr val="accent5"/>
              </a:solidFill>
            </a:endParaRPr>
          </a:p>
        </p:txBody>
      </p:sp>
    </p:spTree>
    <p:extLst>
      <p:ext uri="{BB962C8B-B14F-4D97-AF65-F5344CB8AC3E}">
        <p14:creationId xmlns:p14="http://schemas.microsoft.com/office/powerpoint/2010/main" val="753731461"/>
      </p:ext>
    </p:extLst>
  </p:cSld>
  <p:clrMapOvr>
    <a:masterClrMapping/>
  </p:clrMapOvr>
</p:sld>
</file>

<file path=ppt/theme/theme1.xml><?xml version="1.0" encoding="utf-8"?>
<a:theme xmlns:a="http://schemas.openxmlformats.org/drawingml/2006/main" name="Office Theme">
  <a:themeElements>
    <a:clrScheme name="Custom 13">
      <a:dk1>
        <a:srgbClr val="006579"/>
      </a:dk1>
      <a:lt1>
        <a:srgbClr val="D6D6D6"/>
      </a:lt1>
      <a:dk2>
        <a:srgbClr val="81CCDD"/>
      </a:dk2>
      <a:lt2>
        <a:srgbClr val="ECDE29"/>
      </a:lt2>
      <a:accent1>
        <a:srgbClr val="BDBDBD"/>
      </a:accent1>
      <a:accent2>
        <a:srgbClr val="73AD56"/>
      </a:accent2>
      <a:accent3>
        <a:srgbClr val="262626"/>
      </a:accent3>
      <a:accent4>
        <a:srgbClr val="006579"/>
      </a:accent4>
      <a:accent5>
        <a:srgbClr val="FFFFFF"/>
      </a:accent5>
      <a:accent6>
        <a:srgbClr val="000000"/>
      </a:accent6>
      <a:hlink>
        <a:srgbClr val="FFFFFF"/>
      </a:hlink>
      <a:folHlink>
        <a:srgbClr val="006579"/>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15249</TotalTime>
  <Words>4686</Words>
  <Application>Microsoft Macintosh PowerPoint</Application>
  <PresentationFormat>On-screen Show (4:3)</PresentationFormat>
  <Paragraphs>467</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Jeneane Sullivan</dc:creator>
  <cp:lastModifiedBy>Miller, Jeneane S</cp:lastModifiedBy>
  <cp:revision>295</cp:revision>
  <dcterms:created xsi:type="dcterms:W3CDTF">2013-03-07T06:57:49Z</dcterms:created>
  <dcterms:modified xsi:type="dcterms:W3CDTF">2022-02-14T21:08:59Z</dcterms:modified>
</cp:coreProperties>
</file>